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4" r:id="rId3"/>
    <p:sldId id="308" r:id="rId4"/>
    <p:sldId id="341" r:id="rId5"/>
    <p:sldId id="342" r:id="rId6"/>
    <p:sldId id="343" r:id="rId7"/>
    <p:sldId id="345" r:id="rId8"/>
    <p:sldId id="344" r:id="rId9"/>
  </p:sldIdLst>
  <p:sldSz cx="9906000" cy="6858000" type="A4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pos="81">
          <p15:clr>
            <a:srgbClr val="A4A3A4"/>
          </p15:clr>
        </p15:guide>
        <p15:guide id="4" pos="6159">
          <p15:clr>
            <a:srgbClr val="A4A3A4"/>
          </p15:clr>
        </p15:guide>
        <p15:guide id="5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0D1"/>
    <a:srgbClr val="FFECAF"/>
    <a:srgbClr val="BFFF3F"/>
    <a:srgbClr val="CCFF33"/>
    <a:srgbClr val="CCFF66"/>
    <a:srgbClr val="88D323"/>
    <a:srgbClr val="E2CC1C"/>
    <a:srgbClr val="E46C0A"/>
    <a:srgbClr val="39639D"/>
    <a:srgbClr val="2FC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5865" autoAdjust="0"/>
  </p:normalViewPr>
  <p:slideViewPr>
    <p:cSldViewPr>
      <p:cViewPr varScale="1">
        <p:scale>
          <a:sx n="83" d="100"/>
          <a:sy n="83" d="100"/>
        </p:scale>
        <p:origin x="1378" y="77"/>
      </p:cViewPr>
      <p:guideLst>
        <p:guide orient="horz" pos="2160"/>
        <p:guide orient="horz" pos="913"/>
        <p:guide pos="81"/>
        <p:guide pos="6159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68"/>
    </p:cViewPr>
  </p:sorterViewPr>
  <p:notesViewPr>
    <p:cSldViewPr>
      <p:cViewPr>
        <p:scale>
          <a:sx n="66" d="100"/>
          <a:sy n="66" d="100"/>
        </p:scale>
        <p:origin x="3163" y="-8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513" cy="495460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663" y="0"/>
            <a:ext cx="2918513" cy="495460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r">
              <a:defRPr sz="1200"/>
            </a:lvl1pPr>
          </a:lstStyle>
          <a:p>
            <a:fld id="{669F5677-09CE-417F-9320-800AC21C9A45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029"/>
            <a:ext cx="2918513" cy="495460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663" y="9374029"/>
            <a:ext cx="2918513" cy="495460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r">
              <a:defRPr sz="1200"/>
            </a:lvl1pPr>
          </a:lstStyle>
          <a:p>
            <a:fld id="{8AF68BE7-4AF4-4109-863A-E883CD9CC2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7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18831" cy="493474"/>
          </a:xfrm>
          <a:prstGeom prst="rect">
            <a:avLst/>
          </a:prstGeom>
        </p:spPr>
        <p:txBody>
          <a:bodyPr vert="horz" lIns="91392" tIns="45694" rIns="91392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9" y="1"/>
            <a:ext cx="2918831" cy="493474"/>
          </a:xfrm>
          <a:prstGeom prst="rect">
            <a:avLst/>
          </a:prstGeom>
        </p:spPr>
        <p:txBody>
          <a:bodyPr vert="horz" lIns="91392" tIns="45694" rIns="91392" bIns="45694" rtlCol="0"/>
          <a:lstStyle>
            <a:lvl1pPr algn="r">
              <a:defRPr sz="1200"/>
            </a:lvl1pPr>
          </a:lstStyle>
          <a:p>
            <a:fld id="{FE27B83C-2C9B-4851-AB8D-96FD40283010}" type="datetimeFigureOut">
              <a:rPr kumimoji="1" lang="ja-JP" altLang="en-US" smtClean="0"/>
              <a:t>2021/10/29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2" tIns="45694" rIns="91392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12"/>
            <a:ext cx="5388610" cy="4441270"/>
          </a:xfrm>
          <a:prstGeom prst="rect">
            <a:avLst/>
          </a:prstGeom>
        </p:spPr>
        <p:txBody>
          <a:bodyPr vert="horz" lIns="91392" tIns="45694" rIns="91392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374302"/>
            <a:ext cx="2918831" cy="493474"/>
          </a:xfrm>
          <a:prstGeom prst="rect">
            <a:avLst/>
          </a:prstGeom>
        </p:spPr>
        <p:txBody>
          <a:bodyPr vert="horz" lIns="91392" tIns="45694" rIns="91392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5"/>
          </p:nvPr>
        </p:nvSpPr>
        <p:spPr>
          <a:xfrm>
            <a:off x="3815663" y="9374029"/>
            <a:ext cx="2918513" cy="495460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r">
              <a:defRPr sz="1200"/>
            </a:lvl1pPr>
          </a:lstStyle>
          <a:p>
            <a:fld id="{D1D65C50-AB2D-4E2F-AFAA-405E3F5DD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75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5C50-AB2D-4E2F-AFAA-405E3F5DD559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18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15379" y="9374302"/>
            <a:ext cx="2918831" cy="493474"/>
          </a:xfrm>
          <a:prstGeom prst="rect">
            <a:avLst/>
          </a:prstGeom>
        </p:spPr>
        <p:txBody>
          <a:bodyPr/>
          <a:lstStyle/>
          <a:p>
            <a:fld id="{046F4E4A-E3CE-4F72-B310-5DB14F0F7A4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97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15379" y="9374302"/>
            <a:ext cx="2918831" cy="493474"/>
          </a:xfrm>
          <a:prstGeom prst="rect">
            <a:avLst/>
          </a:prstGeom>
        </p:spPr>
        <p:txBody>
          <a:bodyPr/>
          <a:lstStyle/>
          <a:p>
            <a:fld id="{046F4E4A-E3CE-4F72-B310-5DB14F0F7A4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208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5C50-AB2D-4E2F-AFAA-405E3F5DD55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2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5C50-AB2D-4E2F-AFAA-405E3F5DD55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8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F4E4A-E3CE-4F72-B310-5DB14F0F7A4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802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5C50-AB2D-4E2F-AFAA-405E3F5DD55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02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65C50-AB2D-4E2F-AFAA-405E3F5DD55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59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 userDrawn="1"/>
        </p:nvSpPr>
        <p:spPr>
          <a:xfrm rot="5400000">
            <a:off x="4800282" y="-3646001"/>
            <a:ext cx="828000" cy="90368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5400000">
            <a:off x="4930139" y="1617176"/>
            <a:ext cx="45719" cy="9905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 rot="5400000">
            <a:off x="4294747" y="-3832866"/>
            <a:ext cx="828000" cy="91294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7170" y="383456"/>
            <a:ext cx="8915400" cy="64405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3764868" y="15316"/>
            <a:ext cx="6073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G明朝B" pitchFamily="17" charset="-128"/>
                <a:ea typeface="HG明朝B" pitchFamily="17" charset="-128"/>
              </a:rPr>
              <a:t>新宿駅周辺における防災の取組み</a:t>
            </a:r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9126225" y="6562556"/>
            <a:ext cx="70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D8002D-B5B0-4BAC-B1F6-782DDCCE6D9C}" type="slidenum">
              <a:rPr kumimoji="1" lang="ja-JP" altLang="en-US" sz="1200" smtClean="0">
                <a:solidFill>
                  <a:srgbClr val="898989"/>
                </a:solidFill>
              </a:rPr>
              <a:pPr algn="r"/>
              <a:t>‹#›</a:t>
            </a:fld>
            <a:endParaRPr kumimoji="1" lang="zh-TW" altLang="en-US" sz="1200" dirty="0">
              <a:solidFill>
                <a:srgbClr val="898989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636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-13447" y="0"/>
            <a:ext cx="717975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65000">
                <a:schemeClr val="accent1">
                  <a:lumMod val="60000"/>
                  <a:lumOff val="40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5400000">
            <a:off x="5280975" y="-3424453"/>
            <a:ext cx="36000" cy="8972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>
          <a:xfrm>
            <a:off x="841400" y="6356351"/>
            <a:ext cx="1015256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>
          <a:xfrm>
            <a:off x="1856656" y="6356351"/>
            <a:ext cx="3136900" cy="365125"/>
          </a:xfrm>
        </p:spPr>
        <p:txBody>
          <a:bodyPr/>
          <a:lstStyle>
            <a:lvl1pPr algn="l">
              <a:defRPr/>
            </a:lvl1pPr>
          </a:lstStyle>
          <a:p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7473280" y="6356351"/>
            <a:ext cx="2311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745885" y="44624"/>
            <a:ext cx="9160115" cy="1143000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  <a:latin typeface="HGｺﾞｼｯｸE" pitchFamily="49" charset="-128"/>
                <a:ea typeface="HGｺﾞｼｯｸE" pitchFamily="49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6918721" y="55657"/>
            <a:ext cx="2987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TW" altLang="en-US" sz="1200" dirty="0">
                <a:solidFill>
                  <a:srgbClr val="898989"/>
                </a:solidFill>
              </a:rPr>
              <a:t>人事院係長研修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7FFE-44C8-4AEE-BFC7-2A0DBA9E2F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B440-0C0E-42FA-9865-224BA230E9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924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/>
            </a:lvl1pPr>
            <a:lvl2pPr marL="534988" indent="-228600">
              <a:buFont typeface="Wingdings" panose="05000000000000000000" pitchFamily="2" charset="2"/>
              <a:buChar char="p"/>
              <a:defRPr/>
            </a:lvl2pPr>
            <a:lvl3pPr marL="895350" indent="-228600">
              <a:defRPr/>
            </a:lvl3pPr>
            <a:lvl4pPr marL="1254125" indent="-228600">
              <a:defRPr/>
            </a:lvl4pPr>
            <a:lvl5pPr marL="1614488" indent="-228600"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911-FC92-43D2-AA4D-AE26E442B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0" y="6457890"/>
            <a:ext cx="62011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ja-JP" altLang="en-US" sz="1400" i="0" dirty="0">
                <a:latin typeface="HGPｺﾞｼｯｸE" pitchFamily="50" charset="-128"/>
                <a:ea typeface="HGPｺﾞｼｯｸE" pitchFamily="50" charset="-128"/>
                <a:cs typeface="Times New Roman" pitchFamily="18" charset="0"/>
              </a:rPr>
              <a:t>平成２９年度　新宿駅周辺防災対策協議会　総会</a:t>
            </a:r>
          </a:p>
          <a:p>
            <a:r>
              <a:rPr lang="ja-JP" altLang="en-US" sz="1200" i="0" dirty="0">
                <a:latin typeface="HGPｺﾞｼｯｸM" pitchFamily="50" charset="-128"/>
                <a:ea typeface="HGPｺﾞｼｯｸM" pitchFamily="50" charset="-128"/>
                <a:cs typeface="Times New Roman" pitchFamily="18" charset="0"/>
              </a:rPr>
              <a:t>２０１７年６月１日</a:t>
            </a:r>
            <a:endParaRPr lang="zh-CN" altLang="en-US" sz="1200" i="0" dirty="0">
              <a:latin typeface="HGPｺﾞｼｯｸM" pitchFamily="50" charset="-128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7594600" y="6255390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i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7F805C6-835D-432B-85B9-292AA410BB2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037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911-FC92-43D2-AA4D-AE26E442BF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94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1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hinjuku.local\file-sv\200000区長室\201000危機管理課\02課専用\201002事業推進係\02 防災思想の普及\10 防災とボランティア週間事業\24年度\チラシ用画像データ\グラフ新宿区（空撮画像） - コピー.TIF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200"/>
            <a:ext cx="9906000" cy="49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41228" y="1736812"/>
            <a:ext cx="8596248" cy="23402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bg1"/>
              </a:contourClr>
            </a:sp3d>
          </a:bodyPr>
          <a:lstStyle/>
          <a:p>
            <a:endParaRPr lang="ja-JP" altLang="en-US" sz="6000" b="1" spc="50" dirty="0">
              <a:ln w="11430"/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5400" b="1" spc="50" dirty="0">
                <a:ln w="11430"/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ターミナル駅周辺地域の</a:t>
            </a:r>
            <a:endParaRPr kumimoji="1" lang="en-US" altLang="ja-JP" sz="5400" b="1" spc="50" dirty="0">
              <a:ln w="11430"/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5400" b="1" spc="50" dirty="0">
                <a:ln w="11430"/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エリア防災の実践</a:t>
            </a:r>
            <a:endParaRPr lang="en-US" altLang="ja-JP" sz="5400" b="1" spc="50" dirty="0">
              <a:ln w="11430"/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2000" b="1" spc="50" dirty="0">
                <a:ln w="11430"/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～新宿区の概況及び新宿駅周辺防災対策協議会の概要～</a:t>
            </a:r>
            <a:endParaRPr lang="en-US" altLang="ja-JP" sz="2000" b="1" spc="50" dirty="0">
              <a:ln w="11430"/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endParaRPr kumimoji="1" lang="ja-JP" altLang="en-US" sz="6000" b="1" spc="50" dirty="0">
              <a:ln w="11430"/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6296422"/>
            <a:ext cx="9906000" cy="561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953544" y="5620635"/>
            <a:ext cx="4716524" cy="4941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zh-TW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新宿区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危機管理担当部 危機管理課</a:t>
            </a:r>
            <a:endParaRPr lang="zh-TW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582652" y="5173405"/>
            <a:ext cx="3087416" cy="3468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令和３年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410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新宿区の</a:t>
            </a:r>
            <a:r>
              <a:rPr lang="ja-JP" altLang="en-US" dirty="0"/>
              <a:t>位置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304764"/>
            <a:ext cx="5220668" cy="5220668"/>
          </a:xfrm>
          <a:prstGeom prst="rect">
            <a:avLst/>
          </a:prstGeom>
        </p:spPr>
      </p:pic>
      <p:sp>
        <p:nvSpPr>
          <p:cNvPr id="3" name="楕円 2"/>
          <p:cNvSpPr/>
          <p:nvPr/>
        </p:nvSpPr>
        <p:spPr>
          <a:xfrm>
            <a:off x="6737829" y="260090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61910" y="2492896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新宿駅所在地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53082" y="3099490"/>
            <a:ext cx="2500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東口エリア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飲食店等の商業地域</a:t>
            </a:r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西口エリア</a:t>
            </a:r>
            <a:r>
              <a:rPr kumimoji="1"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高層ビル群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5248" y="53861"/>
            <a:ext cx="2592288" cy="242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62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円/楕円 69"/>
          <p:cNvSpPr/>
          <p:nvPr/>
        </p:nvSpPr>
        <p:spPr>
          <a:xfrm>
            <a:off x="5485354" y="1354920"/>
            <a:ext cx="1800000" cy="1800000"/>
          </a:xfrm>
          <a:prstGeom prst="ellipse">
            <a:avLst/>
          </a:prstGeom>
          <a:solidFill>
            <a:srgbClr val="FF6600">
              <a:alpha val="5490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円/楕円 70"/>
          <p:cNvSpPr/>
          <p:nvPr/>
        </p:nvSpPr>
        <p:spPr>
          <a:xfrm>
            <a:off x="7814513" y="1354920"/>
            <a:ext cx="1800000" cy="1800000"/>
          </a:xfrm>
          <a:prstGeom prst="ellipse">
            <a:avLst/>
          </a:prstGeom>
          <a:solidFill>
            <a:srgbClr val="FF6600">
              <a:alpha val="5490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円/楕円 71"/>
          <p:cNvSpPr/>
          <p:nvPr/>
        </p:nvSpPr>
        <p:spPr>
          <a:xfrm>
            <a:off x="5485354" y="3501208"/>
            <a:ext cx="1800000" cy="1800000"/>
          </a:xfrm>
          <a:prstGeom prst="ellipse">
            <a:avLst/>
          </a:prstGeom>
          <a:solidFill>
            <a:srgbClr val="FF6600">
              <a:alpha val="5490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円/楕円 72"/>
          <p:cNvSpPr/>
          <p:nvPr/>
        </p:nvSpPr>
        <p:spPr>
          <a:xfrm>
            <a:off x="7814513" y="3501008"/>
            <a:ext cx="1800000" cy="1800000"/>
          </a:xfrm>
          <a:prstGeom prst="ellipse">
            <a:avLst/>
          </a:prstGeom>
          <a:solidFill>
            <a:srgbClr val="FF6600">
              <a:alpha val="5490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674383" y="1381010"/>
            <a:ext cx="1800000" cy="1800000"/>
          </a:xfrm>
          <a:prstGeom prst="ellipse">
            <a:avLst/>
          </a:prstGeom>
          <a:solidFill>
            <a:srgbClr val="009999">
              <a:alpha val="5490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円/楕円 66"/>
          <p:cNvSpPr/>
          <p:nvPr/>
        </p:nvSpPr>
        <p:spPr>
          <a:xfrm>
            <a:off x="2997944" y="1315368"/>
            <a:ext cx="1800000" cy="1800000"/>
          </a:xfrm>
          <a:prstGeom prst="ellipse">
            <a:avLst/>
          </a:prstGeom>
          <a:solidFill>
            <a:srgbClr val="009999">
              <a:alpha val="5490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22548" y="3202432"/>
            <a:ext cx="1800000" cy="1800000"/>
          </a:xfrm>
          <a:prstGeom prst="ellipse">
            <a:avLst/>
          </a:prstGeom>
          <a:solidFill>
            <a:srgbClr val="009999">
              <a:alpha val="5490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円/楕円 68"/>
          <p:cNvSpPr/>
          <p:nvPr/>
        </p:nvSpPr>
        <p:spPr>
          <a:xfrm>
            <a:off x="3329922" y="3425280"/>
            <a:ext cx="1800000" cy="1800000"/>
          </a:xfrm>
          <a:prstGeom prst="ellipse">
            <a:avLst/>
          </a:prstGeom>
          <a:solidFill>
            <a:srgbClr val="009999">
              <a:alpha val="5490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新宿区の特徴</a:t>
            </a:r>
            <a:endParaRPr kumimoji="1" lang="ja-JP" altLang="en-US" dirty="0"/>
          </a:p>
        </p:txBody>
      </p:sp>
      <p:sp>
        <p:nvSpPr>
          <p:cNvPr id="19" name="フリーフォーム 18"/>
          <p:cNvSpPr/>
          <p:nvPr/>
        </p:nvSpPr>
        <p:spPr>
          <a:xfrm>
            <a:off x="628237" y="1565633"/>
            <a:ext cx="1912609" cy="1313689"/>
          </a:xfrm>
          <a:custGeom>
            <a:avLst/>
            <a:gdLst>
              <a:gd name="connsiteX0" fmla="*/ 0 w 3311934"/>
              <a:gd name="connsiteY0" fmla="*/ 0 h 609822"/>
              <a:gd name="connsiteX1" fmla="*/ 3311934 w 3311934"/>
              <a:gd name="connsiteY1" fmla="*/ 0 h 609822"/>
              <a:gd name="connsiteX2" fmla="*/ 3311934 w 3311934"/>
              <a:gd name="connsiteY2" fmla="*/ 609822 h 609822"/>
              <a:gd name="connsiteX3" fmla="*/ 0 w 3311934"/>
              <a:gd name="connsiteY3" fmla="*/ 609822 h 609822"/>
              <a:gd name="connsiteX4" fmla="*/ 0 w 3311934"/>
              <a:gd name="connsiteY4" fmla="*/ 0 h 6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934" h="609822">
                <a:moveTo>
                  <a:pt x="0" y="0"/>
                </a:moveTo>
                <a:lnTo>
                  <a:pt x="3311934" y="0"/>
                </a:lnTo>
                <a:lnTo>
                  <a:pt x="3311934" y="609822"/>
                </a:lnTo>
                <a:lnTo>
                  <a:pt x="0" y="609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kumimoji="1" lang="en-US" altLang="ja-JP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200m</a:t>
            </a:r>
            <a:r>
              <a:rPr kumimoji="1" lang="ja-JP" altLang="en-US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以上の</a:t>
            </a:r>
            <a:endParaRPr kumimoji="1" lang="en-US" altLang="ja-JP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kumimoji="1" lang="ja-JP" altLang="en-US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超高層ビルの数</a:t>
            </a:r>
            <a:endParaRPr kumimoji="1" lang="en-US" altLang="ja-JP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kumimoji="1" lang="en-US" altLang="ja-JP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23</a:t>
            </a:r>
            <a:r>
              <a:rPr kumimoji="1" lang="ja-JP" altLang="en-US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</a:t>
            </a:r>
            <a:r>
              <a:rPr kumimoji="1" lang="en-US" altLang="ja-JP" sz="3200" b="1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2000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位タイ</a:t>
            </a:r>
            <a:endParaRPr kumimoji="1" lang="ja-JP" altLang="en-US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フリーフォーム 20"/>
          <p:cNvSpPr/>
          <p:nvPr/>
        </p:nvSpPr>
        <p:spPr>
          <a:xfrm>
            <a:off x="2818783" y="1294426"/>
            <a:ext cx="2215392" cy="1005175"/>
          </a:xfrm>
          <a:custGeom>
            <a:avLst/>
            <a:gdLst>
              <a:gd name="connsiteX0" fmla="*/ 0 w 3311934"/>
              <a:gd name="connsiteY0" fmla="*/ 0 h 609822"/>
              <a:gd name="connsiteX1" fmla="*/ 3311934 w 3311934"/>
              <a:gd name="connsiteY1" fmla="*/ 0 h 609822"/>
              <a:gd name="connsiteX2" fmla="*/ 3311934 w 3311934"/>
              <a:gd name="connsiteY2" fmla="*/ 609822 h 609822"/>
              <a:gd name="connsiteX3" fmla="*/ 0 w 3311934"/>
              <a:gd name="connsiteY3" fmla="*/ 609822 h 609822"/>
              <a:gd name="connsiteX4" fmla="*/ 0 w 3311934"/>
              <a:gd name="connsiteY4" fmla="*/ 0 h 6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934" h="609822">
                <a:moveTo>
                  <a:pt x="0" y="0"/>
                </a:moveTo>
                <a:lnTo>
                  <a:pt x="3311934" y="0"/>
                </a:lnTo>
                <a:lnTo>
                  <a:pt x="3311934" y="609822"/>
                </a:lnTo>
                <a:lnTo>
                  <a:pt x="0" y="609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kumimoji="1" lang="ja-JP" altLang="en-US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東京都の外国人旅行者が訪問した場所</a:t>
            </a:r>
            <a:endParaRPr kumimoji="1" lang="en-US" altLang="ja-JP" kern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kumimoji="1" lang="ja-JP" altLang="en-US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訪問率</a:t>
            </a:r>
            <a:endParaRPr kumimoji="1" lang="en-US" altLang="ja-JP" kern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lnSpc>
                <a:spcPts val="3200"/>
              </a:lnSpc>
              <a:spcBef>
                <a:spcPct val="0"/>
              </a:spcBef>
            </a:pPr>
            <a:r>
              <a:rPr lang="en-US" altLang="ja-JP" sz="24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53</a:t>
            </a:r>
            <a:r>
              <a:rPr kumimoji="1" lang="en-US" altLang="ja-JP" sz="2400" b="1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.8</a:t>
            </a:r>
            <a:r>
              <a:rPr kumimoji="1" lang="en-US" altLang="ja-JP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%</a:t>
            </a:r>
            <a:br>
              <a:rPr kumimoji="1" lang="en-US" altLang="ja-JP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東京</a:t>
            </a:r>
            <a:r>
              <a:rPr kumimoji="1" lang="en-US" altLang="ja-JP" sz="3200" b="1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2000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位</a:t>
            </a:r>
            <a:endParaRPr kumimoji="1" lang="ja-JP" altLang="en-US" kern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207481" y="3678119"/>
            <a:ext cx="1397508" cy="883374"/>
          </a:xfrm>
          <a:custGeom>
            <a:avLst/>
            <a:gdLst>
              <a:gd name="connsiteX0" fmla="*/ 0 w 3311934"/>
              <a:gd name="connsiteY0" fmla="*/ 0 h 609822"/>
              <a:gd name="connsiteX1" fmla="*/ 3311934 w 3311934"/>
              <a:gd name="connsiteY1" fmla="*/ 0 h 609822"/>
              <a:gd name="connsiteX2" fmla="*/ 3311934 w 3311934"/>
              <a:gd name="connsiteY2" fmla="*/ 609822 h 609822"/>
              <a:gd name="connsiteX3" fmla="*/ 0 w 3311934"/>
              <a:gd name="connsiteY3" fmla="*/ 609822 h 609822"/>
              <a:gd name="connsiteX4" fmla="*/ 0 w 3311934"/>
              <a:gd name="connsiteY4" fmla="*/ 0 h 6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934" h="609822">
                <a:moveTo>
                  <a:pt x="0" y="0"/>
                </a:moveTo>
                <a:lnTo>
                  <a:pt x="3311934" y="0"/>
                </a:lnTo>
                <a:lnTo>
                  <a:pt x="3311934" y="609822"/>
                </a:lnTo>
                <a:lnTo>
                  <a:pt x="0" y="609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kumimoji="1" lang="ja-JP" altLang="en-US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鉄道駅数</a:t>
            </a:r>
            <a:endParaRPr kumimoji="1" lang="en-US" altLang="ja-JP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kumimoji="1" lang="en-US" altLang="ja-JP" sz="3200" b="1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32</a:t>
            </a:r>
            <a:r>
              <a:rPr kumimoji="1" lang="ja-JP" altLang="en-US" sz="2000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駅</a:t>
            </a:r>
            <a:endParaRPr kumimoji="1" lang="en-US" altLang="ja-JP" sz="2000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3218298" y="3819951"/>
            <a:ext cx="2085842" cy="1134435"/>
          </a:xfrm>
          <a:custGeom>
            <a:avLst/>
            <a:gdLst>
              <a:gd name="connsiteX0" fmla="*/ 0 w 3311934"/>
              <a:gd name="connsiteY0" fmla="*/ 0 h 609822"/>
              <a:gd name="connsiteX1" fmla="*/ 3311934 w 3311934"/>
              <a:gd name="connsiteY1" fmla="*/ 0 h 609822"/>
              <a:gd name="connsiteX2" fmla="*/ 3311934 w 3311934"/>
              <a:gd name="connsiteY2" fmla="*/ 609822 h 609822"/>
              <a:gd name="connsiteX3" fmla="*/ 0 w 3311934"/>
              <a:gd name="connsiteY3" fmla="*/ 609822 h 609822"/>
              <a:gd name="connsiteX4" fmla="*/ 0 w 3311934"/>
              <a:gd name="connsiteY4" fmla="*/ 0 h 6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934" h="609822">
                <a:moveTo>
                  <a:pt x="0" y="0"/>
                </a:moveTo>
                <a:lnTo>
                  <a:pt x="3311934" y="0"/>
                </a:lnTo>
                <a:lnTo>
                  <a:pt x="3311934" y="609822"/>
                </a:lnTo>
                <a:lnTo>
                  <a:pt x="0" y="609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kumimoji="1" lang="ja-JP" altLang="en-US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昼間人口</a:t>
            </a:r>
            <a:b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775,549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5302951" y="1742728"/>
            <a:ext cx="2164806" cy="956742"/>
          </a:xfrm>
          <a:custGeom>
            <a:avLst/>
            <a:gdLst>
              <a:gd name="connsiteX0" fmla="*/ 0 w 3311934"/>
              <a:gd name="connsiteY0" fmla="*/ 0 h 609822"/>
              <a:gd name="connsiteX1" fmla="*/ 3311934 w 3311934"/>
              <a:gd name="connsiteY1" fmla="*/ 0 h 609822"/>
              <a:gd name="connsiteX2" fmla="*/ 3311934 w 3311934"/>
              <a:gd name="connsiteY2" fmla="*/ 609822 h 609822"/>
              <a:gd name="connsiteX3" fmla="*/ 0 w 3311934"/>
              <a:gd name="connsiteY3" fmla="*/ 609822 h 609822"/>
              <a:gd name="connsiteX4" fmla="*/ 0 w 3311934"/>
              <a:gd name="connsiteY4" fmla="*/ 0 h 6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934" h="609822">
                <a:moveTo>
                  <a:pt x="0" y="0"/>
                </a:moveTo>
                <a:lnTo>
                  <a:pt x="3311934" y="0"/>
                </a:lnTo>
                <a:lnTo>
                  <a:pt x="3311934" y="609822"/>
                </a:lnTo>
                <a:lnTo>
                  <a:pt x="0" y="609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kumimoji="1" lang="ja-JP" altLang="en-US" sz="2000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</a:t>
            </a:r>
            <a:endParaRPr kumimoji="1" lang="en-US" altLang="ja-JP" sz="2000" kern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lang="en-US" altLang="ja-JP" sz="28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345,231</a:t>
            </a:r>
            <a:r>
              <a:rPr kumimoji="1" lang="ja-JP" altLang="en-US" sz="2000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</a:t>
            </a:r>
          </a:p>
        </p:txBody>
      </p:sp>
      <p:sp>
        <p:nvSpPr>
          <p:cNvPr id="32" name="フリーフォーム 31"/>
          <p:cNvSpPr/>
          <p:nvPr/>
        </p:nvSpPr>
        <p:spPr>
          <a:xfrm>
            <a:off x="7761312" y="1556792"/>
            <a:ext cx="1906402" cy="1246831"/>
          </a:xfrm>
          <a:custGeom>
            <a:avLst/>
            <a:gdLst>
              <a:gd name="connsiteX0" fmla="*/ 0 w 3311934"/>
              <a:gd name="connsiteY0" fmla="*/ 0 h 609822"/>
              <a:gd name="connsiteX1" fmla="*/ 3311934 w 3311934"/>
              <a:gd name="connsiteY1" fmla="*/ 0 h 609822"/>
              <a:gd name="connsiteX2" fmla="*/ 3311934 w 3311934"/>
              <a:gd name="connsiteY2" fmla="*/ 609822 h 609822"/>
              <a:gd name="connsiteX3" fmla="*/ 0 w 3311934"/>
              <a:gd name="connsiteY3" fmla="*/ 609822 h 609822"/>
              <a:gd name="connsiteX4" fmla="*/ 0 w 3311934"/>
              <a:gd name="connsiteY4" fmla="*/ 0 h 6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934" h="609822">
                <a:moveTo>
                  <a:pt x="0" y="0"/>
                </a:moveTo>
                <a:lnTo>
                  <a:pt x="3311934" y="0"/>
                </a:lnTo>
                <a:lnTo>
                  <a:pt x="3311934" y="609822"/>
                </a:lnTo>
                <a:lnTo>
                  <a:pt x="0" y="609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kumimoji="1" lang="ja-JP" altLang="en-US" b="1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</a:t>
            </a:r>
            <a:r>
              <a:rPr kumimoji="1" lang="ja-JP" altLang="en-US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</a:t>
            </a:r>
            <a:endParaRPr kumimoji="1" lang="en-US" altLang="ja-JP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kumimoji="1" lang="en-US" altLang="ja-JP" sz="2400" b="1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41,704</a:t>
            </a:r>
            <a:r>
              <a:rPr kumimoji="1" lang="ja-JP" altLang="en-US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</a:t>
            </a:r>
            <a:endParaRPr kumimoji="1" lang="en-US" altLang="ja-JP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defTabSz="533400">
              <a:spcBef>
                <a:spcPct val="0"/>
              </a:spcBef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東京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位</a:t>
            </a:r>
          </a:p>
        </p:txBody>
      </p:sp>
      <p:sp>
        <p:nvSpPr>
          <p:cNvPr id="34" name="フリーフォーム 33"/>
          <p:cNvSpPr/>
          <p:nvPr/>
        </p:nvSpPr>
        <p:spPr>
          <a:xfrm>
            <a:off x="5598096" y="3943949"/>
            <a:ext cx="1574516" cy="943547"/>
          </a:xfrm>
          <a:custGeom>
            <a:avLst/>
            <a:gdLst>
              <a:gd name="connsiteX0" fmla="*/ 0 w 3311934"/>
              <a:gd name="connsiteY0" fmla="*/ 0 h 609822"/>
              <a:gd name="connsiteX1" fmla="*/ 3311934 w 3311934"/>
              <a:gd name="connsiteY1" fmla="*/ 0 h 609822"/>
              <a:gd name="connsiteX2" fmla="*/ 3311934 w 3311934"/>
              <a:gd name="connsiteY2" fmla="*/ 609822 h 609822"/>
              <a:gd name="connsiteX3" fmla="*/ 0 w 3311934"/>
              <a:gd name="connsiteY3" fmla="*/ 609822 h 609822"/>
              <a:gd name="connsiteX4" fmla="*/ 0 w 3311934"/>
              <a:gd name="connsiteY4" fmla="*/ 0 h 6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934" h="609822">
                <a:moveTo>
                  <a:pt x="0" y="0"/>
                </a:moveTo>
                <a:lnTo>
                  <a:pt x="3311934" y="0"/>
                </a:lnTo>
                <a:lnTo>
                  <a:pt x="3311934" y="609822"/>
                </a:lnTo>
                <a:lnTo>
                  <a:pt x="0" y="609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kumimoji="1" lang="ja-JP" altLang="en-US" sz="2000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単独世帯率</a:t>
            </a:r>
            <a:endParaRPr kumimoji="1" lang="en-US" altLang="ja-JP" sz="2000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kumimoji="1" lang="en-US" altLang="ja-JP" sz="3200" b="1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64.9</a:t>
            </a:r>
            <a:r>
              <a:rPr kumimoji="1" lang="en-US" altLang="ja-JP" sz="2000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%</a:t>
            </a:r>
            <a:endParaRPr kumimoji="1" lang="ja-JP" altLang="en-US" sz="2000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" name="フリーフォーム 35"/>
          <p:cNvSpPr/>
          <p:nvPr/>
        </p:nvSpPr>
        <p:spPr>
          <a:xfrm>
            <a:off x="7814514" y="3765037"/>
            <a:ext cx="1800000" cy="1126801"/>
          </a:xfrm>
          <a:custGeom>
            <a:avLst/>
            <a:gdLst>
              <a:gd name="connsiteX0" fmla="*/ 0 w 3311934"/>
              <a:gd name="connsiteY0" fmla="*/ 0 h 609822"/>
              <a:gd name="connsiteX1" fmla="*/ 3311934 w 3311934"/>
              <a:gd name="connsiteY1" fmla="*/ 0 h 609822"/>
              <a:gd name="connsiteX2" fmla="*/ 3311934 w 3311934"/>
              <a:gd name="connsiteY2" fmla="*/ 609822 h 609822"/>
              <a:gd name="connsiteX3" fmla="*/ 0 w 3311934"/>
              <a:gd name="connsiteY3" fmla="*/ 609822 h 609822"/>
              <a:gd name="connsiteX4" fmla="*/ 0 w 3311934"/>
              <a:gd name="connsiteY4" fmla="*/ 0 h 6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934" h="609822">
                <a:moveTo>
                  <a:pt x="0" y="0"/>
                </a:moveTo>
                <a:lnTo>
                  <a:pt x="3311934" y="0"/>
                </a:lnTo>
                <a:lnTo>
                  <a:pt x="3311934" y="609822"/>
                </a:lnTo>
                <a:lnTo>
                  <a:pt x="0" y="609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kumimoji="1" lang="ja-JP" altLang="en-US" sz="2000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共同住宅に</a:t>
            </a:r>
            <a:endParaRPr kumimoji="1" lang="en-US" altLang="ja-JP" sz="2000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kumimoji="1" lang="ja-JP" altLang="en-US" sz="2000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住む世帯率</a:t>
            </a:r>
            <a:endParaRPr kumimoji="1" lang="en-US" altLang="ja-JP" sz="2000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kumimoji="1" lang="en-US" altLang="ja-JP" sz="3200" b="1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85.4</a:t>
            </a:r>
            <a:r>
              <a:rPr kumimoji="1" lang="en-US" altLang="ja-JP" sz="2000" kern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%</a:t>
            </a:r>
            <a:endParaRPr kumimoji="1" lang="ja-JP" altLang="en-US" sz="2000" kern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100" name="Picture 4" descr="C:\Users\ir000023349\AppData\Local\Microsoft\Windows\Temporary Internet Files\Content.IE5\U4WLVGT5\MC9003194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5356644"/>
            <a:ext cx="1076402" cy="11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星 4 5"/>
          <p:cNvSpPr/>
          <p:nvPr/>
        </p:nvSpPr>
        <p:spPr>
          <a:xfrm>
            <a:off x="2268274" y="2114198"/>
            <a:ext cx="364771" cy="444364"/>
          </a:xfrm>
          <a:prstGeom prst="star4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星 4 74"/>
          <p:cNvSpPr>
            <a:spLocks noChangeAspect="1"/>
          </p:cNvSpPr>
          <p:nvPr/>
        </p:nvSpPr>
        <p:spPr>
          <a:xfrm>
            <a:off x="2404973" y="2497875"/>
            <a:ext cx="237511" cy="362959"/>
          </a:xfrm>
          <a:prstGeom prst="star4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星 4 77"/>
          <p:cNvSpPr/>
          <p:nvPr/>
        </p:nvSpPr>
        <p:spPr>
          <a:xfrm>
            <a:off x="4391173" y="2114198"/>
            <a:ext cx="327003" cy="499716"/>
          </a:xfrm>
          <a:prstGeom prst="star4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星 4 78"/>
          <p:cNvSpPr>
            <a:spLocks noChangeAspect="1"/>
          </p:cNvSpPr>
          <p:nvPr/>
        </p:nvSpPr>
        <p:spPr>
          <a:xfrm>
            <a:off x="4653891" y="2405557"/>
            <a:ext cx="237511" cy="362959"/>
          </a:xfrm>
          <a:prstGeom prst="star4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フリーフォーム 16"/>
          <p:cNvSpPr/>
          <p:nvPr/>
        </p:nvSpPr>
        <p:spPr>
          <a:xfrm>
            <a:off x="1373190" y="3348980"/>
            <a:ext cx="2394854" cy="742070"/>
          </a:xfrm>
          <a:custGeom>
            <a:avLst/>
            <a:gdLst>
              <a:gd name="connsiteX0" fmla="*/ 0 w 3561220"/>
              <a:gd name="connsiteY0" fmla="*/ 0 h 752641"/>
              <a:gd name="connsiteX1" fmla="*/ 3561220 w 3561220"/>
              <a:gd name="connsiteY1" fmla="*/ 0 h 752641"/>
              <a:gd name="connsiteX2" fmla="*/ 3561220 w 3561220"/>
              <a:gd name="connsiteY2" fmla="*/ 752641 h 752641"/>
              <a:gd name="connsiteX3" fmla="*/ 0 w 3561220"/>
              <a:gd name="connsiteY3" fmla="*/ 752641 h 752641"/>
              <a:gd name="connsiteX4" fmla="*/ 0 w 3561220"/>
              <a:gd name="connsiteY4" fmla="*/ 0 h 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220" h="752641">
                <a:moveTo>
                  <a:pt x="0" y="0"/>
                </a:moveTo>
                <a:lnTo>
                  <a:pt x="3561220" y="0"/>
                </a:lnTo>
                <a:lnTo>
                  <a:pt x="3561220" y="752641"/>
                </a:lnTo>
                <a:lnTo>
                  <a:pt x="0" y="7526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15" tIns="54610" rIns="81915" bIns="5461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dist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5400" b="1" kern="1200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繁華街</a:t>
            </a:r>
          </a:p>
        </p:txBody>
      </p:sp>
      <p:sp>
        <p:nvSpPr>
          <p:cNvPr id="28" name="フリーフォーム 27"/>
          <p:cNvSpPr/>
          <p:nvPr/>
        </p:nvSpPr>
        <p:spPr>
          <a:xfrm>
            <a:off x="6303999" y="3031194"/>
            <a:ext cx="2338506" cy="742070"/>
          </a:xfrm>
          <a:custGeom>
            <a:avLst/>
            <a:gdLst>
              <a:gd name="connsiteX0" fmla="*/ 0 w 3561220"/>
              <a:gd name="connsiteY0" fmla="*/ 0 h 752641"/>
              <a:gd name="connsiteX1" fmla="*/ 3561220 w 3561220"/>
              <a:gd name="connsiteY1" fmla="*/ 0 h 752641"/>
              <a:gd name="connsiteX2" fmla="*/ 3561220 w 3561220"/>
              <a:gd name="connsiteY2" fmla="*/ 752641 h 752641"/>
              <a:gd name="connsiteX3" fmla="*/ 0 w 3561220"/>
              <a:gd name="connsiteY3" fmla="*/ 752641 h 752641"/>
              <a:gd name="connsiteX4" fmla="*/ 0 w 3561220"/>
              <a:gd name="connsiteY4" fmla="*/ 0 h 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220" h="752641">
                <a:moveTo>
                  <a:pt x="0" y="0"/>
                </a:moveTo>
                <a:lnTo>
                  <a:pt x="3561220" y="0"/>
                </a:lnTo>
                <a:lnTo>
                  <a:pt x="3561220" y="752641"/>
                </a:lnTo>
                <a:lnTo>
                  <a:pt x="0" y="7526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15" tIns="54610" rIns="81915" bIns="5461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dist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5400" b="1" kern="1200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住宅街</a:t>
            </a:r>
          </a:p>
        </p:txBody>
      </p:sp>
      <p:sp>
        <p:nvSpPr>
          <p:cNvPr id="80" name="テキスト ボックス 1"/>
          <p:cNvSpPr txBox="1">
            <a:spLocks noChangeArrowheads="1"/>
          </p:cNvSpPr>
          <p:nvPr/>
        </p:nvSpPr>
        <p:spPr bwMode="auto">
          <a:xfrm>
            <a:off x="5638556" y="2574495"/>
            <a:ext cx="14935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(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令和３年１月１日現在）</a:t>
            </a:r>
          </a:p>
        </p:txBody>
      </p:sp>
      <p:sp>
        <p:nvSpPr>
          <p:cNvPr id="81" name="テキスト ボックス 1"/>
          <p:cNvSpPr txBox="1">
            <a:spLocks noChangeArrowheads="1"/>
          </p:cNvSpPr>
          <p:nvPr/>
        </p:nvSpPr>
        <p:spPr bwMode="auto">
          <a:xfrm>
            <a:off x="7967715" y="2708920"/>
            <a:ext cx="14935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(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平成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30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年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4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月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1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日現在）</a:t>
            </a:r>
          </a:p>
        </p:txBody>
      </p:sp>
      <p:sp>
        <p:nvSpPr>
          <p:cNvPr id="82" name="テキスト ボックス 1"/>
          <p:cNvSpPr txBox="1">
            <a:spLocks noChangeArrowheads="1"/>
          </p:cNvSpPr>
          <p:nvPr/>
        </p:nvSpPr>
        <p:spPr bwMode="auto">
          <a:xfrm>
            <a:off x="7967715" y="4900420"/>
            <a:ext cx="14935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(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平成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27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年国勢調査）</a:t>
            </a:r>
          </a:p>
        </p:txBody>
      </p:sp>
      <p:sp>
        <p:nvSpPr>
          <p:cNvPr id="83" name="テキスト ボックス 1"/>
          <p:cNvSpPr txBox="1">
            <a:spLocks noChangeArrowheads="1"/>
          </p:cNvSpPr>
          <p:nvPr/>
        </p:nvSpPr>
        <p:spPr bwMode="auto">
          <a:xfrm>
            <a:off x="5638556" y="4782344"/>
            <a:ext cx="14935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(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平成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27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年国勢調査）</a:t>
            </a:r>
          </a:p>
        </p:txBody>
      </p:sp>
      <p:sp>
        <p:nvSpPr>
          <p:cNvPr id="85" name="テキスト ボックス 1"/>
          <p:cNvSpPr txBox="1">
            <a:spLocks noChangeArrowheads="1"/>
          </p:cNvSpPr>
          <p:nvPr/>
        </p:nvSpPr>
        <p:spPr bwMode="auto">
          <a:xfrm>
            <a:off x="439004" y="2803623"/>
            <a:ext cx="21496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(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東京都「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2016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年版建築統計年報」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)</a:t>
            </a:r>
            <a:endParaRPr lang="ja-JP" altLang="en-US" sz="900" dirty="0"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86" name="テキスト ボックス 1"/>
          <p:cNvSpPr txBox="1">
            <a:spLocks noChangeArrowheads="1"/>
          </p:cNvSpPr>
          <p:nvPr/>
        </p:nvSpPr>
        <p:spPr bwMode="auto">
          <a:xfrm>
            <a:off x="2905225" y="2923826"/>
            <a:ext cx="2087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(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東京都平成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31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年・令和元年国・地域別外国人旅行者行動特性調査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)</a:t>
            </a:r>
            <a:endParaRPr lang="ja-JP" altLang="en-US" sz="900" dirty="0"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88" name="テキスト ボックス 1"/>
          <p:cNvSpPr txBox="1">
            <a:spLocks noChangeArrowheads="1"/>
          </p:cNvSpPr>
          <p:nvPr/>
        </p:nvSpPr>
        <p:spPr bwMode="auto">
          <a:xfrm>
            <a:off x="123493" y="4498638"/>
            <a:ext cx="14935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(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平成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29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年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4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月現在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)</a:t>
            </a:r>
            <a:endParaRPr lang="ja-JP" altLang="en-US" sz="900" dirty="0">
              <a:latin typeface="HGSｺﾞｼｯｸM" pitchFamily="50" charset="-128"/>
              <a:ea typeface="HGSｺﾞｼｯｸM" pitchFamily="50" charset="-128"/>
            </a:endParaRPr>
          </a:p>
        </p:txBody>
      </p:sp>
      <p:pic>
        <p:nvPicPr>
          <p:cNvPr id="90" name="Picture 8" descr="F:\200000区長室\200100区政情報課\01公開用\02_取材写真・画像データ\01新宿の写真・画像・紋章\写真：新宿の風景いろいろ\歌舞伎町・大ガード\IMG_9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382" y="5115062"/>
            <a:ext cx="2024149" cy="13508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円/楕円 39"/>
          <p:cNvSpPr/>
          <p:nvPr/>
        </p:nvSpPr>
        <p:spPr>
          <a:xfrm>
            <a:off x="1312712" y="4681366"/>
            <a:ext cx="1800000" cy="1800000"/>
          </a:xfrm>
          <a:prstGeom prst="ellipse">
            <a:avLst/>
          </a:prstGeom>
          <a:solidFill>
            <a:srgbClr val="009999">
              <a:alpha val="5490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フリーフォーム 40"/>
          <p:cNvSpPr/>
          <p:nvPr/>
        </p:nvSpPr>
        <p:spPr>
          <a:xfrm>
            <a:off x="1072056" y="4644394"/>
            <a:ext cx="2183746" cy="1170382"/>
          </a:xfrm>
          <a:custGeom>
            <a:avLst/>
            <a:gdLst>
              <a:gd name="connsiteX0" fmla="*/ 0 w 3311934"/>
              <a:gd name="connsiteY0" fmla="*/ 0 h 609822"/>
              <a:gd name="connsiteX1" fmla="*/ 3311934 w 3311934"/>
              <a:gd name="connsiteY1" fmla="*/ 0 h 609822"/>
              <a:gd name="connsiteX2" fmla="*/ 3311934 w 3311934"/>
              <a:gd name="connsiteY2" fmla="*/ 609822 h 609822"/>
              <a:gd name="connsiteX3" fmla="*/ 0 w 3311934"/>
              <a:gd name="connsiteY3" fmla="*/ 609822 h 609822"/>
              <a:gd name="connsiteX4" fmla="*/ 0 w 3311934"/>
              <a:gd name="connsiteY4" fmla="*/ 0 h 6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934" h="609822">
                <a:moveTo>
                  <a:pt x="0" y="0"/>
                </a:moveTo>
                <a:lnTo>
                  <a:pt x="3311934" y="0"/>
                </a:lnTo>
                <a:lnTo>
                  <a:pt x="3311934" y="609822"/>
                </a:lnTo>
                <a:lnTo>
                  <a:pt x="0" y="609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ctr" defTabSz="533400">
              <a:spcBef>
                <a:spcPct val="0"/>
              </a:spcBef>
            </a:pPr>
            <a:r>
              <a:rPr lang="ja-JP" altLang="en-US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新宿駅の</a:t>
            </a:r>
            <a:endParaRPr lang="en-US" altLang="ja-JP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lang="ja-JP" altLang="en-US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一日の乗降客数</a:t>
            </a:r>
            <a:r>
              <a:rPr lang="en-US" altLang="ja-JP" sz="24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3,796,264</a:t>
            </a:r>
            <a:r>
              <a:rPr lang="ja-JP" altLang="en-US" sz="1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</a:t>
            </a:r>
            <a:endParaRPr lang="en-US" altLang="ja-JP" sz="11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algn="ctr" defTabSz="533400">
              <a:spcBef>
                <a:spcPct val="0"/>
              </a:spcBef>
            </a:pPr>
            <a:r>
              <a:rPr kumimoji="1" lang="ja-JP" altLang="en-US" sz="2000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全国</a:t>
            </a:r>
            <a:r>
              <a:rPr kumimoji="1" lang="en-US" altLang="ja-JP" sz="3200" b="1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2000" kern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位</a:t>
            </a:r>
            <a:endParaRPr kumimoji="1" lang="ja-JP" altLang="en-US" kern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2" name="星 4 41"/>
          <p:cNvSpPr/>
          <p:nvPr/>
        </p:nvSpPr>
        <p:spPr>
          <a:xfrm>
            <a:off x="2788052" y="5647819"/>
            <a:ext cx="327003" cy="499716"/>
          </a:xfrm>
          <a:prstGeom prst="star4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星 4 42"/>
          <p:cNvSpPr>
            <a:spLocks noChangeAspect="1"/>
          </p:cNvSpPr>
          <p:nvPr/>
        </p:nvSpPr>
        <p:spPr>
          <a:xfrm>
            <a:off x="2990740" y="5957731"/>
            <a:ext cx="237511" cy="362959"/>
          </a:xfrm>
          <a:prstGeom prst="star4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ボックス 1"/>
          <p:cNvSpPr txBox="1">
            <a:spLocks noChangeArrowheads="1"/>
          </p:cNvSpPr>
          <p:nvPr/>
        </p:nvSpPr>
        <p:spPr bwMode="auto">
          <a:xfrm>
            <a:off x="1486635" y="6081834"/>
            <a:ext cx="13545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(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令和元</a:t>
            </a:r>
            <a:r>
              <a:rPr lang="zh-TW" altLang="en-US" sz="900" dirty="0">
                <a:latin typeface="HGSｺﾞｼｯｸM" pitchFamily="50" charset="-128"/>
                <a:ea typeface="HGSｺﾞｼｯｸM" pitchFamily="50" charset="-128"/>
              </a:rPr>
              <a:t>年度実績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)</a:t>
            </a:r>
            <a:endParaRPr lang="ja-JP" altLang="en-US" sz="900" dirty="0"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45" name="テキスト ボックス 1"/>
          <p:cNvSpPr txBox="1">
            <a:spLocks noChangeArrowheads="1"/>
          </p:cNvSpPr>
          <p:nvPr/>
        </p:nvSpPr>
        <p:spPr bwMode="auto">
          <a:xfrm>
            <a:off x="3319980" y="4520302"/>
            <a:ext cx="16563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(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平成</a:t>
            </a:r>
            <a:r>
              <a:rPr lang="en-US" altLang="ja-JP" sz="900" dirty="0">
                <a:latin typeface="HGSｺﾞｼｯｸM" pitchFamily="50" charset="-128"/>
                <a:ea typeface="HGSｺﾞｼｯｸM" pitchFamily="50" charset="-128"/>
              </a:rPr>
              <a:t>27</a:t>
            </a:r>
            <a:r>
              <a:rPr lang="ja-JP" altLang="en-US" sz="900" dirty="0">
                <a:latin typeface="HGSｺﾞｼｯｸM" pitchFamily="50" charset="-128"/>
                <a:ea typeface="HGSｺﾞｼｯｸM" pitchFamily="50" charset="-128"/>
              </a:rPr>
              <a:t>年国勢調査）</a:t>
            </a:r>
          </a:p>
        </p:txBody>
      </p:sp>
      <p:sp>
        <p:nvSpPr>
          <p:cNvPr id="46" name="星 4 45"/>
          <p:cNvSpPr/>
          <p:nvPr/>
        </p:nvSpPr>
        <p:spPr>
          <a:xfrm>
            <a:off x="9239929" y="2180207"/>
            <a:ext cx="327003" cy="499716"/>
          </a:xfrm>
          <a:prstGeom prst="star4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星 4 46"/>
          <p:cNvSpPr>
            <a:spLocks noChangeAspect="1"/>
          </p:cNvSpPr>
          <p:nvPr/>
        </p:nvSpPr>
        <p:spPr>
          <a:xfrm>
            <a:off x="9468017" y="2502819"/>
            <a:ext cx="237511" cy="362959"/>
          </a:xfrm>
          <a:prstGeom prst="star4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185248" y="53861"/>
            <a:ext cx="2592288" cy="242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55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首都直下地震の発生確率</a:t>
            </a:r>
          </a:p>
        </p:txBody>
      </p:sp>
      <p:pic>
        <p:nvPicPr>
          <p:cNvPr id="8194" name="Picture 2" descr="V:\02課専用\240103地域防災係\職員個人用\金子\参考\地震の揺れによる被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2" y="1628800"/>
            <a:ext cx="4243959" cy="447675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21052" y="6131279"/>
            <a:ext cx="3456000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都心南部直下地震（プレート内）の震度分布</a:t>
            </a:r>
            <a:endParaRPr kumimoji="1" lang="en-US" altLang="ja-JP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中央防災会議　首都直下地震対策検討ワーキンググループ（</a:t>
            </a:r>
            <a:r>
              <a:rPr kumimoji="1" lang="en-US" altLang="ja-JP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H25</a:t>
            </a:r>
            <a:r>
              <a:rPr kumimoji="1"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kumimoji="1" lang="en-US" altLang="ja-JP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</a:t>
            </a:r>
            <a:r>
              <a:rPr kumimoji="1"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3326" y="1952836"/>
            <a:ext cx="39992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800" b="1" dirty="0">
                <a:solidFill>
                  <a:srgbClr val="5C60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sz="2800" b="1" dirty="0">
                <a:solidFill>
                  <a:srgbClr val="5C60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年以内</a:t>
            </a:r>
            <a:r>
              <a:rPr kumimoji="1" lang="ja-JP" altLang="en-US" sz="2800" dirty="0">
                <a:solidFill>
                  <a:srgbClr val="5C60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ja-JP" altLang="en-US" sz="2800" b="1" dirty="0">
                <a:solidFill>
                  <a:srgbClr val="5C60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地震発生確率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88604" y="5697252"/>
            <a:ext cx="367240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文部科学省地震調査研究推進本部</a:t>
            </a:r>
            <a:endParaRPr lang="en-US" altLang="ja-JP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lang="en-US" altLang="ja-JP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日現在）</a:t>
            </a:r>
            <a:endParaRPr kumimoji="1" lang="ja-JP" altLang="en-US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6556" y="3602375"/>
            <a:ext cx="333052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en-US" altLang="ja-JP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70%</a:t>
            </a:r>
            <a:r>
              <a:rPr kumimoji="1" lang="ja-JP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程度</a:t>
            </a:r>
            <a:endParaRPr kumimoji="1" lang="en-US" altLang="ja-JP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675" y="2405648"/>
            <a:ext cx="388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>
                <a:solidFill>
                  <a:srgbClr val="5C60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ja-JP" altLang="en-US" dirty="0">
                <a:solidFill>
                  <a:srgbClr val="5C60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南関東で発生する</a:t>
            </a:r>
            <a:r>
              <a:rPr kumimoji="1" lang="en-US" altLang="ja-JP" dirty="0">
                <a:solidFill>
                  <a:srgbClr val="5C60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M7</a:t>
            </a:r>
            <a:r>
              <a:rPr kumimoji="1" lang="ja-JP" altLang="en-US" dirty="0">
                <a:solidFill>
                  <a:srgbClr val="5C609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程度の地震）</a:t>
            </a:r>
            <a:endParaRPr kumimoji="1" lang="en-US" altLang="ja-JP" dirty="0">
              <a:solidFill>
                <a:srgbClr val="5C609A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85248" y="53861"/>
            <a:ext cx="2592288" cy="242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00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7170" y="383456"/>
            <a:ext cx="9302334" cy="64405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首都直下地震の被害想定 ①  </a:t>
            </a:r>
            <a:r>
              <a:rPr lang="en-US" altLang="ja-JP" sz="2700" dirty="0"/>
              <a:t>– </a:t>
            </a:r>
            <a:r>
              <a:rPr lang="ja-JP" altLang="en-US" sz="2700" dirty="0"/>
              <a:t>新宿区 </a:t>
            </a:r>
            <a:r>
              <a:rPr lang="en-US" altLang="ja-JP" sz="2700" dirty="0"/>
              <a:t>-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344364" y="3535190"/>
            <a:ext cx="1872000" cy="1872000"/>
          </a:xfrm>
          <a:prstGeom prst="ellipse">
            <a:avLst/>
          </a:prstGeom>
          <a:gradFill flip="none" rotWithShape="1">
            <a:gsLst>
              <a:gs pos="20000">
                <a:srgbClr val="DAEDEF">
                  <a:lumMod val="50000"/>
                </a:srgbClr>
              </a:gs>
              <a:gs pos="0">
                <a:srgbClr val="DAEDEF">
                  <a:lumMod val="25000"/>
                </a:srgbClr>
              </a:gs>
              <a:gs pos="64000">
                <a:srgbClr val="DAEDEF">
                  <a:lumMod val="90000"/>
                </a:srgbClr>
              </a:gs>
              <a:gs pos="100000">
                <a:srgbClr val="FFFFFF"/>
              </a:gs>
              <a:gs pos="72000">
                <a:srgbClr val="DAED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600" b="0" i="0" u="none" strike="noStrike" kern="0" cap="none" spc="50" normalizeH="0" baseline="0" noProof="0" dirty="0">
              <a:ln w="11430"/>
              <a:solidFill>
                <a:srgbClr val="0000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27" name="テキスト ボックス 3"/>
          <p:cNvSpPr txBox="1">
            <a:spLocks noChangeArrowheads="1"/>
          </p:cNvSpPr>
          <p:nvPr/>
        </p:nvSpPr>
        <p:spPr bwMode="auto">
          <a:xfrm>
            <a:off x="5070124" y="6553665"/>
            <a:ext cx="4175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ja-JP" altLang="en-US" sz="1000" dirty="0">
                <a:latin typeface="HGSｺﾞｼｯｸM" pitchFamily="50" charset="-128"/>
                <a:ea typeface="HGSｺﾞｼｯｸM" pitchFamily="50" charset="-128"/>
              </a:rPr>
              <a:t>「首都直下地震による東京の被害報告書」東京都 平成</a:t>
            </a:r>
            <a:r>
              <a:rPr lang="en-US" altLang="ja-JP" sz="1000" dirty="0">
                <a:latin typeface="HGSｺﾞｼｯｸM" pitchFamily="50" charset="-128"/>
                <a:ea typeface="HGSｺﾞｼｯｸM" pitchFamily="50" charset="-128"/>
              </a:rPr>
              <a:t>24</a:t>
            </a:r>
            <a:r>
              <a:rPr lang="ja-JP" altLang="en-US" sz="1000" dirty="0">
                <a:latin typeface="HGSｺﾞｼｯｸM" pitchFamily="50" charset="-128"/>
                <a:ea typeface="HGSｺﾞｼｯｸM" pitchFamily="50" charset="-128"/>
              </a:rPr>
              <a:t>年</a:t>
            </a:r>
            <a:r>
              <a:rPr lang="en-US" altLang="ja-JP" sz="1000" dirty="0">
                <a:latin typeface="HGSｺﾞｼｯｸM" pitchFamily="50" charset="-128"/>
                <a:ea typeface="HGSｺﾞｼｯｸM" pitchFamily="50" charset="-128"/>
              </a:rPr>
              <a:t>4</a:t>
            </a:r>
            <a:r>
              <a:rPr lang="ja-JP" altLang="en-US" sz="1000" dirty="0">
                <a:latin typeface="HGSｺﾞｼｯｸM" pitchFamily="50" charset="-128"/>
                <a:ea typeface="HGSｺﾞｼｯｸM" pitchFamily="50" charset="-128"/>
              </a:rPr>
              <a:t>月</a:t>
            </a:r>
          </a:p>
        </p:txBody>
      </p:sp>
      <p:sp>
        <p:nvSpPr>
          <p:cNvPr id="28" name="フリーフォーム 27"/>
          <p:cNvSpPr/>
          <p:nvPr/>
        </p:nvSpPr>
        <p:spPr>
          <a:xfrm>
            <a:off x="2268538" y="1914187"/>
            <a:ext cx="2447925" cy="360362"/>
          </a:xfrm>
          <a:custGeom>
            <a:avLst/>
            <a:gdLst>
              <a:gd name="connsiteX0" fmla="*/ 60065 w 360385"/>
              <a:gd name="connsiteY0" fmla="*/ 0 h 3318128"/>
              <a:gd name="connsiteX1" fmla="*/ 300320 w 360385"/>
              <a:gd name="connsiteY1" fmla="*/ 0 h 3318128"/>
              <a:gd name="connsiteX2" fmla="*/ 360385 w 360385"/>
              <a:gd name="connsiteY2" fmla="*/ 60065 h 3318128"/>
              <a:gd name="connsiteX3" fmla="*/ 360385 w 360385"/>
              <a:gd name="connsiteY3" fmla="*/ 3318128 h 3318128"/>
              <a:gd name="connsiteX4" fmla="*/ 360385 w 360385"/>
              <a:gd name="connsiteY4" fmla="*/ 3318128 h 3318128"/>
              <a:gd name="connsiteX5" fmla="*/ 0 w 360385"/>
              <a:gd name="connsiteY5" fmla="*/ 3318128 h 3318128"/>
              <a:gd name="connsiteX6" fmla="*/ 0 w 360385"/>
              <a:gd name="connsiteY6" fmla="*/ 3318128 h 3318128"/>
              <a:gd name="connsiteX7" fmla="*/ 0 w 360385"/>
              <a:gd name="connsiteY7" fmla="*/ 60065 h 3318128"/>
              <a:gd name="connsiteX8" fmla="*/ 60065 w 360385"/>
              <a:gd name="connsiteY8" fmla="*/ 0 h 331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385" h="3318128">
                <a:moveTo>
                  <a:pt x="360385" y="553032"/>
                </a:moveTo>
                <a:lnTo>
                  <a:pt x="360385" y="2765096"/>
                </a:lnTo>
                <a:cubicBezTo>
                  <a:pt x="360385" y="3070525"/>
                  <a:pt x="357464" y="3318123"/>
                  <a:pt x="353861" y="3318123"/>
                </a:cubicBezTo>
                <a:lnTo>
                  <a:pt x="0" y="3318123"/>
                </a:lnTo>
                <a:lnTo>
                  <a:pt x="0" y="3318123"/>
                </a:lnTo>
                <a:lnTo>
                  <a:pt x="0" y="5"/>
                </a:lnTo>
                <a:lnTo>
                  <a:pt x="0" y="5"/>
                </a:lnTo>
                <a:lnTo>
                  <a:pt x="353861" y="5"/>
                </a:lnTo>
                <a:cubicBezTo>
                  <a:pt x="357464" y="5"/>
                  <a:pt x="360385" y="247603"/>
                  <a:pt x="360385" y="553032"/>
                </a:cubicBezTo>
                <a:close/>
              </a:path>
            </a:pathLst>
          </a:custGeom>
          <a:solidFill>
            <a:srgbClr val="2D2D8A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2D2D8A">
                <a:alpha val="90000"/>
                <a:tint val="40000"/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247651" tIns="141418" rIns="265243" bIns="141419" spcCol="1270" anchor="ctr"/>
          <a:lstStyle/>
          <a:p>
            <a:pPr marL="0" marR="0" lvl="1" indent="0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東京湾北部地震</a:t>
            </a:r>
          </a:p>
        </p:txBody>
      </p:sp>
      <p:sp>
        <p:nvSpPr>
          <p:cNvPr id="29" name="フリーフォーム 28"/>
          <p:cNvSpPr/>
          <p:nvPr/>
        </p:nvSpPr>
        <p:spPr>
          <a:xfrm>
            <a:off x="509588" y="1869737"/>
            <a:ext cx="1835150" cy="450850"/>
          </a:xfrm>
          <a:custGeom>
            <a:avLst/>
            <a:gdLst>
              <a:gd name="connsiteX0" fmla="*/ 0 w 1866447"/>
              <a:gd name="connsiteY0" fmla="*/ 75082 h 450481"/>
              <a:gd name="connsiteX1" fmla="*/ 75082 w 1866447"/>
              <a:gd name="connsiteY1" fmla="*/ 0 h 450481"/>
              <a:gd name="connsiteX2" fmla="*/ 1791365 w 1866447"/>
              <a:gd name="connsiteY2" fmla="*/ 0 h 450481"/>
              <a:gd name="connsiteX3" fmla="*/ 1866447 w 1866447"/>
              <a:gd name="connsiteY3" fmla="*/ 75082 h 450481"/>
              <a:gd name="connsiteX4" fmla="*/ 1866447 w 1866447"/>
              <a:gd name="connsiteY4" fmla="*/ 375399 h 450481"/>
              <a:gd name="connsiteX5" fmla="*/ 1791365 w 1866447"/>
              <a:gd name="connsiteY5" fmla="*/ 450481 h 450481"/>
              <a:gd name="connsiteX6" fmla="*/ 75082 w 1866447"/>
              <a:gd name="connsiteY6" fmla="*/ 450481 h 450481"/>
              <a:gd name="connsiteX7" fmla="*/ 0 w 1866447"/>
              <a:gd name="connsiteY7" fmla="*/ 375399 h 450481"/>
              <a:gd name="connsiteX8" fmla="*/ 0 w 1866447"/>
              <a:gd name="connsiteY8" fmla="*/ 75082 h 45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447" h="450481">
                <a:moveTo>
                  <a:pt x="0" y="75082"/>
                </a:moveTo>
                <a:cubicBezTo>
                  <a:pt x="0" y="33615"/>
                  <a:pt x="33615" y="0"/>
                  <a:pt x="75082" y="0"/>
                </a:cubicBezTo>
                <a:lnTo>
                  <a:pt x="1791365" y="0"/>
                </a:lnTo>
                <a:cubicBezTo>
                  <a:pt x="1832832" y="0"/>
                  <a:pt x="1866447" y="33615"/>
                  <a:pt x="1866447" y="75082"/>
                </a:cubicBezTo>
                <a:lnTo>
                  <a:pt x="1866447" y="375399"/>
                </a:lnTo>
                <a:cubicBezTo>
                  <a:pt x="1866447" y="416866"/>
                  <a:pt x="1832832" y="450481"/>
                  <a:pt x="1791365" y="450481"/>
                </a:cubicBezTo>
                <a:lnTo>
                  <a:pt x="75082" y="450481"/>
                </a:lnTo>
                <a:cubicBezTo>
                  <a:pt x="33615" y="450481"/>
                  <a:pt x="0" y="416866"/>
                  <a:pt x="0" y="375399"/>
                </a:cubicBezTo>
                <a:lnTo>
                  <a:pt x="0" y="75082"/>
                </a:lnTo>
                <a:close/>
              </a:path>
            </a:pathLst>
          </a:custGeom>
          <a:gradFill rotWithShape="1">
            <a:gsLst>
              <a:gs pos="0">
                <a:srgbClr val="2D2D8A">
                  <a:shade val="80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2D2D8A">
                  <a:shade val="80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2D2D8A">
                  <a:shade val="80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13431" tIns="67711" rIns="113431" bIns="67711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種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 類</a:t>
            </a:r>
          </a:p>
        </p:txBody>
      </p:sp>
      <p:sp>
        <p:nvSpPr>
          <p:cNvPr id="30" name="フリーフォーム 29"/>
          <p:cNvSpPr/>
          <p:nvPr/>
        </p:nvSpPr>
        <p:spPr>
          <a:xfrm>
            <a:off x="2268538" y="2458699"/>
            <a:ext cx="2447925" cy="360363"/>
          </a:xfrm>
          <a:custGeom>
            <a:avLst/>
            <a:gdLst>
              <a:gd name="connsiteX0" fmla="*/ 60065 w 360385"/>
              <a:gd name="connsiteY0" fmla="*/ 0 h 3318128"/>
              <a:gd name="connsiteX1" fmla="*/ 300320 w 360385"/>
              <a:gd name="connsiteY1" fmla="*/ 0 h 3318128"/>
              <a:gd name="connsiteX2" fmla="*/ 360385 w 360385"/>
              <a:gd name="connsiteY2" fmla="*/ 60065 h 3318128"/>
              <a:gd name="connsiteX3" fmla="*/ 360385 w 360385"/>
              <a:gd name="connsiteY3" fmla="*/ 3318128 h 3318128"/>
              <a:gd name="connsiteX4" fmla="*/ 360385 w 360385"/>
              <a:gd name="connsiteY4" fmla="*/ 3318128 h 3318128"/>
              <a:gd name="connsiteX5" fmla="*/ 0 w 360385"/>
              <a:gd name="connsiteY5" fmla="*/ 3318128 h 3318128"/>
              <a:gd name="connsiteX6" fmla="*/ 0 w 360385"/>
              <a:gd name="connsiteY6" fmla="*/ 3318128 h 3318128"/>
              <a:gd name="connsiteX7" fmla="*/ 0 w 360385"/>
              <a:gd name="connsiteY7" fmla="*/ 60065 h 3318128"/>
              <a:gd name="connsiteX8" fmla="*/ 60065 w 360385"/>
              <a:gd name="connsiteY8" fmla="*/ 0 h 331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385" h="3318128">
                <a:moveTo>
                  <a:pt x="360385" y="553032"/>
                </a:moveTo>
                <a:lnTo>
                  <a:pt x="360385" y="2765096"/>
                </a:lnTo>
                <a:cubicBezTo>
                  <a:pt x="360385" y="3070525"/>
                  <a:pt x="357464" y="3318123"/>
                  <a:pt x="353861" y="3318123"/>
                </a:cubicBezTo>
                <a:lnTo>
                  <a:pt x="0" y="3318123"/>
                </a:lnTo>
                <a:lnTo>
                  <a:pt x="0" y="3318123"/>
                </a:lnTo>
                <a:lnTo>
                  <a:pt x="0" y="5"/>
                </a:lnTo>
                <a:lnTo>
                  <a:pt x="0" y="5"/>
                </a:lnTo>
                <a:lnTo>
                  <a:pt x="353861" y="5"/>
                </a:lnTo>
                <a:cubicBezTo>
                  <a:pt x="357464" y="5"/>
                  <a:pt x="360385" y="247603"/>
                  <a:pt x="360385" y="553032"/>
                </a:cubicBezTo>
                <a:close/>
              </a:path>
            </a:pathLst>
          </a:custGeom>
          <a:solidFill>
            <a:srgbClr val="2D2D8A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2D2D8A">
                <a:alpha val="90000"/>
                <a:tint val="40000"/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247651" tIns="141418" rIns="265243" bIns="141419" spcCol="1270" anchor="ctr"/>
          <a:lstStyle/>
          <a:p>
            <a:pPr marL="0" marR="0" lvl="1" indent="0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マグニチュード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7.3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  <a:cs typeface="+mn-cs"/>
            </a:endParaRPr>
          </a:p>
        </p:txBody>
      </p:sp>
      <p:sp>
        <p:nvSpPr>
          <p:cNvPr id="31" name="フリーフォーム 30"/>
          <p:cNvSpPr/>
          <p:nvPr/>
        </p:nvSpPr>
        <p:spPr>
          <a:xfrm>
            <a:off x="509588" y="2412662"/>
            <a:ext cx="1835150" cy="450850"/>
          </a:xfrm>
          <a:custGeom>
            <a:avLst/>
            <a:gdLst>
              <a:gd name="connsiteX0" fmla="*/ 0 w 1866447"/>
              <a:gd name="connsiteY0" fmla="*/ 75082 h 450481"/>
              <a:gd name="connsiteX1" fmla="*/ 75082 w 1866447"/>
              <a:gd name="connsiteY1" fmla="*/ 0 h 450481"/>
              <a:gd name="connsiteX2" fmla="*/ 1791365 w 1866447"/>
              <a:gd name="connsiteY2" fmla="*/ 0 h 450481"/>
              <a:gd name="connsiteX3" fmla="*/ 1866447 w 1866447"/>
              <a:gd name="connsiteY3" fmla="*/ 75082 h 450481"/>
              <a:gd name="connsiteX4" fmla="*/ 1866447 w 1866447"/>
              <a:gd name="connsiteY4" fmla="*/ 375399 h 450481"/>
              <a:gd name="connsiteX5" fmla="*/ 1791365 w 1866447"/>
              <a:gd name="connsiteY5" fmla="*/ 450481 h 450481"/>
              <a:gd name="connsiteX6" fmla="*/ 75082 w 1866447"/>
              <a:gd name="connsiteY6" fmla="*/ 450481 h 450481"/>
              <a:gd name="connsiteX7" fmla="*/ 0 w 1866447"/>
              <a:gd name="connsiteY7" fmla="*/ 375399 h 450481"/>
              <a:gd name="connsiteX8" fmla="*/ 0 w 1866447"/>
              <a:gd name="connsiteY8" fmla="*/ 75082 h 45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447" h="450481">
                <a:moveTo>
                  <a:pt x="0" y="75082"/>
                </a:moveTo>
                <a:cubicBezTo>
                  <a:pt x="0" y="33615"/>
                  <a:pt x="33615" y="0"/>
                  <a:pt x="75082" y="0"/>
                </a:cubicBezTo>
                <a:lnTo>
                  <a:pt x="1791365" y="0"/>
                </a:lnTo>
                <a:cubicBezTo>
                  <a:pt x="1832832" y="0"/>
                  <a:pt x="1866447" y="33615"/>
                  <a:pt x="1866447" y="75082"/>
                </a:cubicBezTo>
                <a:lnTo>
                  <a:pt x="1866447" y="375399"/>
                </a:lnTo>
                <a:cubicBezTo>
                  <a:pt x="1866447" y="416866"/>
                  <a:pt x="1832832" y="450481"/>
                  <a:pt x="1791365" y="450481"/>
                </a:cubicBezTo>
                <a:lnTo>
                  <a:pt x="75082" y="450481"/>
                </a:lnTo>
                <a:cubicBezTo>
                  <a:pt x="33615" y="450481"/>
                  <a:pt x="0" y="416866"/>
                  <a:pt x="0" y="375399"/>
                </a:cubicBezTo>
                <a:lnTo>
                  <a:pt x="0" y="75082"/>
                </a:lnTo>
                <a:close/>
              </a:path>
            </a:pathLst>
          </a:custGeom>
          <a:gradFill rotWithShape="1">
            <a:gsLst>
              <a:gs pos="0">
                <a:srgbClr val="2D2D8A">
                  <a:shade val="80000"/>
                  <a:hueOff val="0"/>
                  <a:satOff val="-11274"/>
                  <a:lumOff val="11272"/>
                  <a:alphaOff val="0"/>
                  <a:shade val="51000"/>
                  <a:satMod val="130000"/>
                </a:srgbClr>
              </a:gs>
              <a:gs pos="80000">
                <a:srgbClr val="2D2D8A">
                  <a:shade val="80000"/>
                  <a:hueOff val="0"/>
                  <a:satOff val="-11274"/>
                  <a:lumOff val="11272"/>
                  <a:alphaOff val="0"/>
                  <a:shade val="93000"/>
                  <a:satMod val="130000"/>
                </a:srgbClr>
              </a:gs>
              <a:gs pos="100000">
                <a:srgbClr val="2D2D8A">
                  <a:shade val="80000"/>
                  <a:hueOff val="0"/>
                  <a:satOff val="-11274"/>
                  <a:lumOff val="11272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13431" tIns="67711" rIns="113431" bIns="67711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規 模</a:t>
            </a:r>
          </a:p>
        </p:txBody>
      </p:sp>
      <p:sp>
        <p:nvSpPr>
          <p:cNvPr id="32" name="フリーフォーム 31"/>
          <p:cNvSpPr/>
          <p:nvPr/>
        </p:nvSpPr>
        <p:spPr>
          <a:xfrm>
            <a:off x="6654800" y="1914187"/>
            <a:ext cx="2411413" cy="360362"/>
          </a:xfrm>
          <a:custGeom>
            <a:avLst/>
            <a:gdLst>
              <a:gd name="connsiteX0" fmla="*/ 60065 w 360385"/>
              <a:gd name="connsiteY0" fmla="*/ 0 h 3318128"/>
              <a:gd name="connsiteX1" fmla="*/ 300320 w 360385"/>
              <a:gd name="connsiteY1" fmla="*/ 0 h 3318128"/>
              <a:gd name="connsiteX2" fmla="*/ 360385 w 360385"/>
              <a:gd name="connsiteY2" fmla="*/ 60065 h 3318128"/>
              <a:gd name="connsiteX3" fmla="*/ 360385 w 360385"/>
              <a:gd name="connsiteY3" fmla="*/ 3318128 h 3318128"/>
              <a:gd name="connsiteX4" fmla="*/ 360385 w 360385"/>
              <a:gd name="connsiteY4" fmla="*/ 3318128 h 3318128"/>
              <a:gd name="connsiteX5" fmla="*/ 0 w 360385"/>
              <a:gd name="connsiteY5" fmla="*/ 3318128 h 3318128"/>
              <a:gd name="connsiteX6" fmla="*/ 0 w 360385"/>
              <a:gd name="connsiteY6" fmla="*/ 3318128 h 3318128"/>
              <a:gd name="connsiteX7" fmla="*/ 0 w 360385"/>
              <a:gd name="connsiteY7" fmla="*/ 60065 h 3318128"/>
              <a:gd name="connsiteX8" fmla="*/ 60065 w 360385"/>
              <a:gd name="connsiteY8" fmla="*/ 0 h 331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385" h="3318128">
                <a:moveTo>
                  <a:pt x="360385" y="553032"/>
                </a:moveTo>
                <a:lnTo>
                  <a:pt x="360385" y="2765096"/>
                </a:lnTo>
                <a:cubicBezTo>
                  <a:pt x="360385" y="3070525"/>
                  <a:pt x="357464" y="3318123"/>
                  <a:pt x="353861" y="3318123"/>
                </a:cubicBezTo>
                <a:lnTo>
                  <a:pt x="0" y="3318123"/>
                </a:lnTo>
                <a:lnTo>
                  <a:pt x="0" y="3318123"/>
                </a:lnTo>
                <a:lnTo>
                  <a:pt x="0" y="5"/>
                </a:lnTo>
                <a:lnTo>
                  <a:pt x="0" y="5"/>
                </a:lnTo>
                <a:lnTo>
                  <a:pt x="353861" y="5"/>
                </a:lnTo>
                <a:cubicBezTo>
                  <a:pt x="357464" y="5"/>
                  <a:pt x="360385" y="247603"/>
                  <a:pt x="360385" y="553032"/>
                </a:cubicBezTo>
                <a:close/>
              </a:path>
            </a:pathLst>
          </a:custGeom>
          <a:solidFill>
            <a:srgbClr val="2D2D8A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2D2D8A">
                <a:alpha val="90000"/>
                <a:tint val="40000"/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247651" tIns="141418" rIns="265243" bIns="141419" spcCol="1270" anchor="ctr"/>
          <a:lstStyle/>
          <a:p>
            <a:pPr marL="0" marR="0" lvl="1" indent="0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約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30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～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50km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  <a:cs typeface="+mn-cs"/>
            </a:endParaRPr>
          </a:p>
        </p:txBody>
      </p:sp>
      <p:sp>
        <p:nvSpPr>
          <p:cNvPr id="33" name="フリーフォーム 32"/>
          <p:cNvSpPr/>
          <p:nvPr/>
        </p:nvSpPr>
        <p:spPr>
          <a:xfrm>
            <a:off x="4895850" y="1869737"/>
            <a:ext cx="1836738" cy="450850"/>
          </a:xfrm>
          <a:custGeom>
            <a:avLst/>
            <a:gdLst>
              <a:gd name="connsiteX0" fmla="*/ 0 w 1866447"/>
              <a:gd name="connsiteY0" fmla="*/ 75082 h 450481"/>
              <a:gd name="connsiteX1" fmla="*/ 75082 w 1866447"/>
              <a:gd name="connsiteY1" fmla="*/ 0 h 450481"/>
              <a:gd name="connsiteX2" fmla="*/ 1791365 w 1866447"/>
              <a:gd name="connsiteY2" fmla="*/ 0 h 450481"/>
              <a:gd name="connsiteX3" fmla="*/ 1866447 w 1866447"/>
              <a:gd name="connsiteY3" fmla="*/ 75082 h 450481"/>
              <a:gd name="connsiteX4" fmla="*/ 1866447 w 1866447"/>
              <a:gd name="connsiteY4" fmla="*/ 375399 h 450481"/>
              <a:gd name="connsiteX5" fmla="*/ 1791365 w 1866447"/>
              <a:gd name="connsiteY5" fmla="*/ 450481 h 450481"/>
              <a:gd name="connsiteX6" fmla="*/ 75082 w 1866447"/>
              <a:gd name="connsiteY6" fmla="*/ 450481 h 450481"/>
              <a:gd name="connsiteX7" fmla="*/ 0 w 1866447"/>
              <a:gd name="connsiteY7" fmla="*/ 375399 h 450481"/>
              <a:gd name="connsiteX8" fmla="*/ 0 w 1866447"/>
              <a:gd name="connsiteY8" fmla="*/ 75082 h 45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447" h="450481">
                <a:moveTo>
                  <a:pt x="0" y="75082"/>
                </a:moveTo>
                <a:cubicBezTo>
                  <a:pt x="0" y="33615"/>
                  <a:pt x="33615" y="0"/>
                  <a:pt x="75082" y="0"/>
                </a:cubicBezTo>
                <a:lnTo>
                  <a:pt x="1791365" y="0"/>
                </a:lnTo>
                <a:cubicBezTo>
                  <a:pt x="1832832" y="0"/>
                  <a:pt x="1866447" y="33615"/>
                  <a:pt x="1866447" y="75082"/>
                </a:cubicBezTo>
                <a:lnTo>
                  <a:pt x="1866447" y="375399"/>
                </a:lnTo>
                <a:cubicBezTo>
                  <a:pt x="1866447" y="416866"/>
                  <a:pt x="1832832" y="450481"/>
                  <a:pt x="1791365" y="450481"/>
                </a:cubicBezTo>
                <a:lnTo>
                  <a:pt x="75082" y="450481"/>
                </a:lnTo>
                <a:cubicBezTo>
                  <a:pt x="33615" y="450481"/>
                  <a:pt x="0" y="416866"/>
                  <a:pt x="0" y="375399"/>
                </a:cubicBezTo>
                <a:lnTo>
                  <a:pt x="0" y="75082"/>
                </a:lnTo>
                <a:close/>
              </a:path>
            </a:pathLst>
          </a:custGeom>
          <a:gradFill rotWithShape="1">
            <a:gsLst>
              <a:gs pos="0">
                <a:srgbClr val="2D2D8A">
                  <a:shade val="80000"/>
                  <a:hueOff val="0"/>
                  <a:satOff val="-22547"/>
                  <a:lumOff val="22543"/>
                  <a:alphaOff val="0"/>
                  <a:shade val="51000"/>
                  <a:satMod val="130000"/>
                </a:srgbClr>
              </a:gs>
              <a:gs pos="80000">
                <a:srgbClr val="2D2D8A">
                  <a:shade val="80000"/>
                  <a:hueOff val="0"/>
                  <a:satOff val="-22547"/>
                  <a:lumOff val="22543"/>
                  <a:alphaOff val="0"/>
                  <a:shade val="93000"/>
                  <a:satMod val="130000"/>
                </a:srgbClr>
              </a:gs>
              <a:gs pos="100000">
                <a:srgbClr val="2D2D8A">
                  <a:shade val="80000"/>
                  <a:hueOff val="0"/>
                  <a:satOff val="-22547"/>
                  <a:lumOff val="22543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13431" tIns="67711" rIns="113431" bIns="67711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震源の深さ</a:t>
            </a:r>
          </a:p>
        </p:txBody>
      </p:sp>
      <p:sp>
        <p:nvSpPr>
          <p:cNvPr id="34" name="フリーフォーム 33"/>
          <p:cNvSpPr/>
          <p:nvPr/>
        </p:nvSpPr>
        <p:spPr>
          <a:xfrm>
            <a:off x="6654800" y="2458699"/>
            <a:ext cx="2411413" cy="360363"/>
          </a:xfrm>
          <a:custGeom>
            <a:avLst/>
            <a:gdLst>
              <a:gd name="connsiteX0" fmla="*/ 60065 w 360385"/>
              <a:gd name="connsiteY0" fmla="*/ 0 h 3318128"/>
              <a:gd name="connsiteX1" fmla="*/ 300320 w 360385"/>
              <a:gd name="connsiteY1" fmla="*/ 0 h 3318128"/>
              <a:gd name="connsiteX2" fmla="*/ 360385 w 360385"/>
              <a:gd name="connsiteY2" fmla="*/ 60065 h 3318128"/>
              <a:gd name="connsiteX3" fmla="*/ 360385 w 360385"/>
              <a:gd name="connsiteY3" fmla="*/ 3318128 h 3318128"/>
              <a:gd name="connsiteX4" fmla="*/ 360385 w 360385"/>
              <a:gd name="connsiteY4" fmla="*/ 3318128 h 3318128"/>
              <a:gd name="connsiteX5" fmla="*/ 0 w 360385"/>
              <a:gd name="connsiteY5" fmla="*/ 3318128 h 3318128"/>
              <a:gd name="connsiteX6" fmla="*/ 0 w 360385"/>
              <a:gd name="connsiteY6" fmla="*/ 3318128 h 3318128"/>
              <a:gd name="connsiteX7" fmla="*/ 0 w 360385"/>
              <a:gd name="connsiteY7" fmla="*/ 60065 h 3318128"/>
              <a:gd name="connsiteX8" fmla="*/ 60065 w 360385"/>
              <a:gd name="connsiteY8" fmla="*/ 0 h 331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385" h="3318128">
                <a:moveTo>
                  <a:pt x="360385" y="553032"/>
                </a:moveTo>
                <a:lnTo>
                  <a:pt x="360385" y="2765096"/>
                </a:lnTo>
                <a:cubicBezTo>
                  <a:pt x="360385" y="3070525"/>
                  <a:pt x="357464" y="3318123"/>
                  <a:pt x="353861" y="3318123"/>
                </a:cubicBezTo>
                <a:lnTo>
                  <a:pt x="0" y="3318123"/>
                </a:lnTo>
                <a:lnTo>
                  <a:pt x="0" y="3318123"/>
                </a:lnTo>
                <a:lnTo>
                  <a:pt x="0" y="5"/>
                </a:lnTo>
                <a:lnTo>
                  <a:pt x="0" y="5"/>
                </a:lnTo>
                <a:lnTo>
                  <a:pt x="353861" y="5"/>
                </a:lnTo>
                <a:cubicBezTo>
                  <a:pt x="357464" y="5"/>
                  <a:pt x="360385" y="247603"/>
                  <a:pt x="360385" y="553032"/>
                </a:cubicBezTo>
                <a:close/>
              </a:path>
            </a:pathLst>
          </a:custGeom>
          <a:solidFill>
            <a:srgbClr val="2D2D8A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2D2D8A">
                <a:alpha val="90000"/>
                <a:tint val="40000"/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247651" tIns="141418" rIns="265243" bIns="141419" spcCol="1270" anchor="ctr"/>
          <a:lstStyle/>
          <a:p>
            <a:pPr marL="0" marR="0" lvl="1" indent="0" defTabSz="8001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冬の夕方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6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時</a:t>
            </a:r>
          </a:p>
        </p:txBody>
      </p:sp>
      <p:sp>
        <p:nvSpPr>
          <p:cNvPr id="35" name="フリーフォーム 34"/>
          <p:cNvSpPr/>
          <p:nvPr/>
        </p:nvSpPr>
        <p:spPr>
          <a:xfrm>
            <a:off x="4895850" y="2412662"/>
            <a:ext cx="1836738" cy="450850"/>
          </a:xfrm>
          <a:custGeom>
            <a:avLst/>
            <a:gdLst>
              <a:gd name="connsiteX0" fmla="*/ 0 w 1866447"/>
              <a:gd name="connsiteY0" fmla="*/ 75082 h 450481"/>
              <a:gd name="connsiteX1" fmla="*/ 75082 w 1866447"/>
              <a:gd name="connsiteY1" fmla="*/ 0 h 450481"/>
              <a:gd name="connsiteX2" fmla="*/ 1791365 w 1866447"/>
              <a:gd name="connsiteY2" fmla="*/ 0 h 450481"/>
              <a:gd name="connsiteX3" fmla="*/ 1866447 w 1866447"/>
              <a:gd name="connsiteY3" fmla="*/ 75082 h 450481"/>
              <a:gd name="connsiteX4" fmla="*/ 1866447 w 1866447"/>
              <a:gd name="connsiteY4" fmla="*/ 375399 h 450481"/>
              <a:gd name="connsiteX5" fmla="*/ 1791365 w 1866447"/>
              <a:gd name="connsiteY5" fmla="*/ 450481 h 450481"/>
              <a:gd name="connsiteX6" fmla="*/ 75082 w 1866447"/>
              <a:gd name="connsiteY6" fmla="*/ 450481 h 450481"/>
              <a:gd name="connsiteX7" fmla="*/ 0 w 1866447"/>
              <a:gd name="connsiteY7" fmla="*/ 375399 h 450481"/>
              <a:gd name="connsiteX8" fmla="*/ 0 w 1866447"/>
              <a:gd name="connsiteY8" fmla="*/ 75082 h 45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447" h="450481">
                <a:moveTo>
                  <a:pt x="0" y="75082"/>
                </a:moveTo>
                <a:cubicBezTo>
                  <a:pt x="0" y="33615"/>
                  <a:pt x="33615" y="0"/>
                  <a:pt x="75082" y="0"/>
                </a:cubicBezTo>
                <a:lnTo>
                  <a:pt x="1791365" y="0"/>
                </a:lnTo>
                <a:cubicBezTo>
                  <a:pt x="1832832" y="0"/>
                  <a:pt x="1866447" y="33615"/>
                  <a:pt x="1866447" y="75082"/>
                </a:cubicBezTo>
                <a:lnTo>
                  <a:pt x="1866447" y="375399"/>
                </a:lnTo>
                <a:cubicBezTo>
                  <a:pt x="1866447" y="416866"/>
                  <a:pt x="1832832" y="450481"/>
                  <a:pt x="1791365" y="450481"/>
                </a:cubicBezTo>
                <a:lnTo>
                  <a:pt x="75082" y="450481"/>
                </a:lnTo>
                <a:cubicBezTo>
                  <a:pt x="33615" y="450481"/>
                  <a:pt x="0" y="416866"/>
                  <a:pt x="0" y="375399"/>
                </a:cubicBezTo>
                <a:lnTo>
                  <a:pt x="0" y="75082"/>
                </a:lnTo>
                <a:close/>
              </a:path>
            </a:pathLst>
          </a:custGeom>
          <a:gradFill rotWithShape="1">
            <a:gsLst>
              <a:gs pos="0">
                <a:srgbClr val="2D2D8A">
                  <a:shade val="80000"/>
                  <a:hueOff val="0"/>
                  <a:satOff val="-33821"/>
                  <a:lumOff val="33815"/>
                  <a:alphaOff val="0"/>
                  <a:shade val="51000"/>
                  <a:satMod val="130000"/>
                </a:srgbClr>
              </a:gs>
              <a:gs pos="80000">
                <a:srgbClr val="2D2D8A">
                  <a:shade val="80000"/>
                  <a:hueOff val="0"/>
                  <a:satOff val="-33821"/>
                  <a:lumOff val="33815"/>
                  <a:alphaOff val="0"/>
                  <a:shade val="93000"/>
                  <a:satMod val="130000"/>
                </a:srgbClr>
              </a:gs>
              <a:gs pos="100000">
                <a:srgbClr val="2D2D8A">
                  <a:shade val="80000"/>
                  <a:hueOff val="0"/>
                  <a:satOff val="-33821"/>
                  <a:lumOff val="33815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13431" tIns="67711" rIns="113431" bIns="67711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季節・時刻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179388" y="1385520"/>
            <a:ext cx="7272337" cy="36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9000">
                <a:srgbClr val="000000">
                  <a:lumMod val="85000"/>
                  <a:lumOff val="15000"/>
                </a:srgbClr>
              </a:gs>
              <a:gs pos="41000">
                <a:srgbClr val="5F5F5F"/>
              </a:gs>
              <a:gs pos="97500">
                <a:srgbClr val="FFFFFF"/>
              </a:gs>
              <a:gs pos="85000">
                <a:srgbClr val="EAEAEA"/>
              </a:gs>
            </a:gsLst>
            <a:lin ang="0" scaled="0"/>
            <a:tileRect/>
          </a:gra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53072" tIns="20175" rIns="253072" bIns="20175" spcCol="1270" anchor="ctr"/>
          <a:lstStyle/>
          <a:p>
            <a:pPr marL="0" marR="0" lvl="0" indent="0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１ 想定地震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179388" y="3113712"/>
            <a:ext cx="7272337" cy="36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9000">
                <a:srgbClr val="000000">
                  <a:lumMod val="85000"/>
                  <a:lumOff val="15000"/>
                </a:srgbClr>
              </a:gs>
              <a:gs pos="41000">
                <a:srgbClr val="5F5F5F"/>
              </a:gs>
              <a:gs pos="97500">
                <a:srgbClr val="FFFFFF"/>
              </a:gs>
              <a:gs pos="85000">
                <a:srgbClr val="EAEAEA"/>
              </a:gs>
            </a:gsLst>
            <a:lin ang="0" scaled="0"/>
            <a:tileRect/>
          </a:gra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53072" tIns="20175" rIns="253072" bIns="20175" spcCol="1270" anchor="ctr"/>
          <a:lstStyle/>
          <a:p>
            <a:pPr marL="0" marR="0" lvl="0" indent="0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２被害想定</a:t>
            </a:r>
          </a:p>
        </p:txBody>
      </p:sp>
      <p:sp>
        <p:nvSpPr>
          <p:cNvPr id="38" name="円/楕円 37"/>
          <p:cNvSpPr/>
          <p:nvPr/>
        </p:nvSpPr>
        <p:spPr>
          <a:xfrm>
            <a:off x="2174235" y="4797352"/>
            <a:ext cx="1800000" cy="1800000"/>
          </a:xfrm>
          <a:prstGeom prst="ellipse">
            <a:avLst/>
          </a:prstGeom>
          <a:gradFill flip="none" rotWithShape="1">
            <a:gsLst>
              <a:gs pos="20000">
                <a:srgbClr val="DAEDEF">
                  <a:lumMod val="50000"/>
                </a:srgbClr>
              </a:gs>
              <a:gs pos="0">
                <a:srgbClr val="DAEDEF">
                  <a:lumMod val="25000"/>
                </a:srgbClr>
              </a:gs>
              <a:gs pos="64000">
                <a:srgbClr val="DAEDEF">
                  <a:lumMod val="90000"/>
                </a:srgbClr>
              </a:gs>
              <a:gs pos="100000">
                <a:srgbClr val="FFFFFF"/>
              </a:gs>
              <a:gs pos="72000">
                <a:srgbClr val="DAED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600" b="0" i="0" u="none" strike="noStrike" kern="0" cap="none" spc="50" normalizeH="0" baseline="0" noProof="0" dirty="0">
              <a:ln w="11430"/>
              <a:solidFill>
                <a:srgbClr val="0000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4344532" y="3645232"/>
            <a:ext cx="1872000" cy="1872000"/>
          </a:xfrm>
          <a:prstGeom prst="ellipse">
            <a:avLst/>
          </a:prstGeom>
          <a:gradFill flip="none" rotWithShape="1">
            <a:gsLst>
              <a:gs pos="20000">
                <a:srgbClr val="DAEDEF">
                  <a:lumMod val="50000"/>
                </a:srgbClr>
              </a:gs>
              <a:gs pos="0">
                <a:srgbClr val="DAEDEF">
                  <a:lumMod val="25000"/>
                </a:srgbClr>
              </a:gs>
              <a:gs pos="64000">
                <a:srgbClr val="DAEDEF">
                  <a:lumMod val="90000"/>
                </a:srgbClr>
              </a:gs>
              <a:gs pos="100000">
                <a:srgbClr val="FFFFFF"/>
              </a:gs>
              <a:gs pos="72000">
                <a:srgbClr val="DAED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600" b="0" i="0" u="none" strike="noStrike" kern="0" cap="none" spc="50" normalizeH="0" baseline="0" noProof="0" dirty="0">
              <a:ln w="11430"/>
              <a:solidFill>
                <a:srgbClr val="0000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6846291" y="3645024"/>
            <a:ext cx="2448000" cy="2448000"/>
          </a:xfrm>
          <a:prstGeom prst="ellipse">
            <a:avLst/>
          </a:prstGeom>
          <a:gradFill flip="none" rotWithShape="1">
            <a:gsLst>
              <a:gs pos="20000">
                <a:srgbClr val="DAEDEF">
                  <a:lumMod val="50000"/>
                </a:srgbClr>
              </a:gs>
              <a:gs pos="0">
                <a:srgbClr val="DAEDEF">
                  <a:lumMod val="25000"/>
                </a:srgbClr>
              </a:gs>
              <a:gs pos="64000">
                <a:srgbClr val="DAEDEF">
                  <a:lumMod val="90000"/>
                </a:srgbClr>
              </a:gs>
              <a:gs pos="100000">
                <a:srgbClr val="FFFFFF"/>
              </a:gs>
              <a:gs pos="72000">
                <a:srgbClr val="DAED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50" normalizeH="0" baseline="0" noProof="0" dirty="0">
              <a:ln w="11430"/>
              <a:solidFill>
                <a:srgbClr val="0000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07876" y="4412128"/>
            <a:ext cx="1617663" cy="9350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spcCol="1270"/>
          <a:lstStyle/>
          <a:p>
            <a:pPr marL="0" marR="0" lvl="1" indent="0" algn="ctr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ほぼ全域が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  <a:cs typeface="+mn-cs"/>
            </a:endParaRPr>
          </a:p>
          <a:p>
            <a:pPr marL="0" marR="0" lvl="1" indent="0" algn="ctr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震度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６強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1855664" y="5504532"/>
            <a:ext cx="2881312" cy="1092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spcCol="1270"/>
          <a:lstStyle/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建物全壊 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5,862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棟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  <a:cs typeface="+mn-cs"/>
            </a:endParaRPr>
          </a:p>
          <a:p>
            <a:pPr marL="365125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ゆ　</a:t>
            </a:r>
            <a:r>
              <a:rPr kumimoji="0" lang="ja-JP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れ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	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3,683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棟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  <a:cs typeface="+mn-cs"/>
            </a:endParaRPr>
          </a:p>
          <a:p>
            <a:pPr marL="365125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地震火災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	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2,179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棟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4197201" y="4333257"/>
            <a:ext cx="2339975" cy="11636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spcCol="1270"/>
          <a:lstStyle/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6000" algn="r"/>
              </a:tabLst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死者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	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293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人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  <a:cs typeface="+mn-cs"/>
            </a:endParaRPr>
          </a:p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6000" algn="r"/>
              </a:tabLst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負傷者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	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6,792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人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  <a:cs typeface="+mn-cs"/>
            </a:endParaRPr>
          </a:p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  (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重症者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887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人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)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  <a:cs typeface="+mn-cs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718423" y="4573148"/>
            <a:ext cx="3059113" cy="19605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spcCol="1270"/>
          <a:lstStyle/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0" algn="r"/>
              </a:tabLst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電気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(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停電率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)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	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20.5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%</a:t>
            </a:r>
          </a:p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0" algn="r"/>
              </a:tabLst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通信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(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不通率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)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	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4.6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%</a:t>
            </a:r>
          </a:p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0" algn="r"/>
              </a:tabLst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ガス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(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供給停止率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)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	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74.3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%</a:t>
            </a:r>
          </a:p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0" algn="r"/>
              </a:tabLst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上水道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(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断水率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)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	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34.3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%</a:t>
            </a:r>
          </a:p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0" algn="r"/>
              </a:tabLst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下水道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(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管被害率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)	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28.0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  <a:cs typeface="+mn-cs"/>
              </a:rPr>
              <a:t>%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416696" y="3648643"/>
            <a:ext cx="1800000" cy="6704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50" normalizeH="0" baseline="0" noProof="0" dirty="0">
                <a:ln w="11430"/>
                <a:solidFill>
                  <a:srgbClr val="0000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震 度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1934167" y="4868304"/>
            <a:ext cx="2280136" cy="6704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50" normalizeH="0" baseline="0" noProof="0" dirty="0">
                <a:ln w="11430"/>
                <a:solidFill>
                  <a:srgbClr val="0000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物的被害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4140464" y="3758685"/>
            <a:ext cx="2280136" cy="6704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50" normalizeH="0" baseline="0" noProof="0" dirty="0">
                <a:ln w="11430"/>
                <a:solidFill>
                  <a:srgbClr val="0000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人的被害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6864291" y="3645024"/>
            <a:ext cx="2412000" cy="936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50" normalizeH="0" baseline="0" noProof="0" dirty="0">
                <a:ln w="11430"/>
                <a:solidFill>
                  <a:srgbClr val="0000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ライフラインの被害予測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185248" y="53861"/>
            <a:ext cx="2592288" cy="242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62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3436541" y="1484784"/>
            <a:ext cx="6232984" cy="3636404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5444356" y="6345344"/>
            <a:ext cx="4455219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（出所）首都直下地震による東京の被害想定　平成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</a:p>
        </p:txBody>
      </p:sp>
      <p:pic>
        <p:nvPicPr>
          <p:cNvPr id="17" name="Picture 4" descr="V:\02課専用\01課長専用\311東北太平洋沖地震\東日本大震災（2011.3.11）\歩道はすし詰め状態＝新宿駅東口前で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16" y="2478400"/>
            <a:ext cx="1993584" cy="233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8266399" y="4814909"/>
            <a:ext cx="1695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800" dirty="0">
                <a:latin typeface="HGPｺﾞｼｯｸM" pitchFamily="50" charset="-128"/>
                <a:ea typeface="HGPｺﾞｼｯｸM" pitchFamily="50" charset="-128"/>
              </a:rPr>
              <a:t>写真提供：都政新報</a:t>
            </a: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236476" y="404664"/>
            <a:ext cx="9302334" cy="64405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首都直下地震の被害想定 ②  </a:t>
            </a:r>
            <a:r>
              <a:rPr lang="en-US" altLang="ja-JP" sz="2700" dirty="0"/>
              <a:t>– </a:t>
            </a:r>
            <a:r>
              <a:rPr lang="ja-JP" altLang="en-US" sz="2700" dirty="0"/>
              <a:t>新宿区 </a:t>
            </a:r>
            <a:r>
              <a:rPr lang="en-US" altLang="ja-JP" sz="2700" dirty="0"/>
              <a:t>-</a:t>
            </a:r>
            <a:endParaRPr kumimoji="1" lang="ja-JP" altLang="en-US" dirty="0"/>
          </a:p>
        </p:txBody>
      </p:sp>
      <p:sp>
        <p:nvSpPr>
          <p:cNvPr id="23" name="円/楕円 25"/>
          <p:cNvSpPr/>
          <p:nvPr/>
        </p:nvSpPr>
        <p:spPr>
          <a:xfrm>
            <a:off x="378090" y="1921142"/>
            <a:ext cx="2426660" cy="2304256"/>
          </a:xfrm>
          <a:prstGeom prst="ellipse">
            <a:avLst/>
          </a:prstGeom>
          <a:gradFill flip="none" rotWithShape="1">
            <a:gsLst>
              <a:gs pos="20000">
                <a:srgbClr val="DAEDEF">
                  <a:lumMod val="50000"/>
                </a:srgbClr>
              </a:gs>
              <a:gs pos="0">
                <a:srgbClr val="DAEDEF">
                  <a:lumMod val="25000"/>
                </a:srgbClr>
              </a:gs>
              <a:gs pos="64000">
                <a:srgbClr val="DAEDEF">
                  <a:lumMod val="90000"/>
                </a:srgbClr>
              </a:gs>
              <a:gs pos="100000">
                <a:srgbClr val="FFFFFF"/>
              </a:gs>
              <a:gs pos="72000">
                <a:srgbClr val="DAED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600" b="0" i="0" u="none" strike="noStrike" kern="0" cap="none" spc="50" normalizeH="0" baseline="0" noProof="0" dirty="0">
              <a:ln w="11430"/>
              <a:solidFill>
                <a:srgbClr val="0000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36476" y="1735048"/>
            <a:ext cx="3060340" cy="6704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600" b="0" i="0" u="none" strike="noStrike" kern="0" cap="none" spc="50" normalizeH="0" baseline="0" noProof="0" dirty="0">
              <a:ln w="11430"/>
              <a:solidFill>
                <a:srgbClr val="0000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5201" y="1880823"/>
            <a:ext cx="3007949" cy="5832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13431" tIns="67711" rIns="113431" bIns="67711" spcCol="127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0" i="0" u="none" strike="noStrike" kern="0" cap="none" spc="50" normalizeH="0" baseline="0" noProof="0" dirty="0">
                <a:ln w="11430"/>
                <a:solidFill>
                  <a:srgbClr val="0000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HGS創英角ｺﾞｼｯｸUB" pitchFamily="50" charset="-128"/>
                <a:ea typeface="HGS創英角ｺﾞｼｯｸUB" pitchFamily="50" charset="-128"/>
              </a:rPr>
              <a:t>交通インフラ被害</a:t>
            </a:r>
          </a:p>
        </p:txBody>
      </p:sp>
      <p:sp>
        <p:nvSpPr>
          <p:cNvPr id="5" name="二等辺三角形 4"/>
          <p:cNvSpPr/>
          <p:nvPr/>
        </p:nvSpPr>
        <p:spPr>
          <a:xfrm rot="5400000">
            <a:off x="2346689" y="2967678"/>
            <a:ext cx="1682608" cy="2923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28865" y="1628800"/>
            <a:ext cx="594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職場や学校等の行き場がなく、新宿駅周辺に滞留するもの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80443" y="1813466"/>
            <a:ext cx="3945179" cy="719738"/>
          </a:xfrm>
          <a:prstGeom prst="rect">
            <a:avLst/>
          </a:prstGeom>
          <a:noFill/>
        </p:spPr>
        <p:txBody>
          <a:bodyPr wrap="square" tIns="0" bIns="0">
            <a:noAutofit/>
          </a:bodyPr>
          <a:lstStyle/>
          <a:p>
            <a:pPr algn="dist">
              <a:defRPr/>
            </a:pPr>
            <a:r>
              <a:rPr lang="ja-JP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帰宅困難者　約</a:t>
            </a:r>
            <a:r>
              <a:rPr lang="ja-JP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r>
              <a:rPr lang="ja-JP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万人</a:t>
            </a:r>
            <a:endParaRPr lang="en-US" altLang="ja-JP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78090" y="5227896"/>
            <a:ext cx="9291435" cy="98488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ja-JP" altLang="en-US" sz="2400" u="sng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多数の帰宅困難者が発生した場合、自治体だけで対応することは困難。そのため、地域全体の「自助」 「共助」を推し進める必要がある。</a:t>
            </a:r>
            <a:endParaRPr lang="en-US" altLang="ja-JP" sz="2400" u="sng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sz="1000" u="sng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4" name="Picture 2" descr="V:\02課専用\01課長専用\311東北太平洋沖地震\東日本大震災（2011.3.11）\鉄道網が麻痺する中、バスのみが運行していた。バス停には長蛇の列ができた＝新宿駅東口前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865" y="2525172"/>
            <a:ext cx="3362427" cy="223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745245" y="2711215"/>
            <a:ext cx="1892111" cy="8164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spcCol="1270"/>
          <a:lstStyle/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6000" algn="r"/>
              </a:tabLst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HGSｺﾞｼｯｸM" pitchFamily="50" charset="-128"/>
                <a:ea typeface="HGSｺﾞｼｯｸM" pitchFamily="50" charset="-128"/>
              </a:rPr>
              <a:t>鉄道の運行停止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</a:endParaRPr>
          </a:p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6000" algn="r"/>
              </a:tabLst>
              <a:defRPr/>
            </a:pP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</a:endParaRPr>
          </a:p>
          <a:p>
            <a:pPr marL="0" marR="0" lvl="1" indent="0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6000" algn="r"/>
              </a:tabLst>
              <a:defRPr/>
            </a:pPr>
            <a:r>
              <a:rPr kumimoji="0" lang="ja-JP" altLang="en-US" sz="20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GSｺﾞｼｯｸM" pitchFamily="50" charset="-128"/>
                <a:ea typeface="HGSｺﾞｼｯｸM" pitchFamily="50" charset="-128"/>
              </a:rPr>
              <a:t>道路の大渋滞</a:t>
            </a:r>
            <a:endParaRPr kumimoji="0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85248" y="53861"/>
            <a:ext cx="2592288" cy="242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305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/>
              <a:t>新宿駅周辺防災対策協議会①</a:t>
            </a:r>
            <a:endParaRPr kumimoji="1" lang="ja-JP" altLang="en-US" sz="3600" dirty="0"/>
          </a:p>
        </p:txBody>
      </p:sp>
      <p:sp>
        <p:nvSpPr>
          <p:cNvPr id="11291" name="Text Box 47"/>
          <p:cNvSpPr txBox="1">
            <a:spLocks noChangeArrowheads="1"/>
          </p:cNvSpPr>
          <p:nvPr/>
        </p:nvSpPr>
        <p:spPr bwMode="auto">
          <a:xfrm>
            <a:off x="380492" y="1394773"/>
            <a:ext cx="88209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震災時</a:t>
            </a:r>
            <a:r>
              <a:rPr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混乱防止</a:t>
            </a:r>
            <a:r>
              <a:rPr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被害抑制</a:t>
            </a:r>
            <a:r>
              <a:rPr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向けて、新宿駅周辺地域</a:t>
            </a:r>
            <a:r>
              <a:rPr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</a:t>
            </a:r>
            <a:r>
              <a:rPr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</a:t>
            </a:r>
            <a:r>
              <a:rPr lang="ja-JP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防災対策</a:t>
            </a:r>
            <a:r>
              <a:rPr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取り組む（自助・共助の推進）</a:t>
            </a:r>
          </a:p>
        </p:txBody>
      </p:sp>
      <p:sp>
        <p:nvSpPr>
          <p:cNvPr id="28" name="テキスト ボックス 4"/>
          <p:cNvSpPr txBox="1">
            <a:spLocks noChangeArrowheads="1"/>
          </p:cNvSpPr>
          <p:nvPr/>
        </p:nvSpPr>
        <p:spPr bwMode="auto">
          <a:xfrm>
            <a:off x="560512" y="4345388"/>
            <a:ext cx="6156684" cy="152849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ja-JP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</a:t>
            </a: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</a:t>
            </a:r>
            <a:r>
              <a:rPr lang="en-US" altLang="ja-JP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新宿区帰宅困難者対策推進協議会</a:t>
            </a:r>
            <a:r>
              <a:rPr lang="en-US" altLang="ja-JP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発足</a:t>
            </a:r>
            <a:endParaRPr lang="en-US" altLang="ja-JP" sz="1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平成</a:t>
            </a:r>
            <a:r>
              <a:rPr lang="en-US" altLang="ja-JP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</a:t>
            </a:r>
            <a:r>
              <a:rPr lang="en-US" altLang="ja-JP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新宿駅周辺滞留者対策訓練協議会</a:t>
            </a:r>
            <a:r>
              <a:rPr lang="en-US" altLang="ja-JP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へ改組</a:t>
            </a:r>
            <a:endParaRPr lang="en-US" altLang="ja-JP" sz="1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平成</a:t>
            </a:r>
            <a:r>
              <a:rPr lang="en-US" altLang="ja-JP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</a:t>
            </a:r>
            <a:r>
              <a:rPr lang="en-US" altLang="ja-JP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新宿駅周辺防災対策協議会</a:t>
            </a:r>
            <a:r>
              <a:rPr lang="en-US" altLang="ja-JP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へ改組</a:t>
            </a:r>
          </a:p>
        </p:txBody>
      </p:sp>
      <p:sp>
        <p:nvSpPr>
          <p:cNvPr id="30" name="フリーフォーム 29"/>
          <p:cNvSpPr/>
          <p:nvPr/>
        </p:nvSpPr>
        <p:spPr>
          <a:xfrm>
            <a:off x="430831" y="4315326"/>
            <a:ext cx="478656" cy="1558556"/>
          </a:xfrm>
          <a:custGeom>
            <a:avLst/>
            <a:gdLst>
              <a:gd name="connsiteX0" fmla="*/ 0 w 1866447"/>
              <a:gd name="connsiteY0" fmla="*/ 75082 h 450481"/>
              <a:gd name="connsiteX1" fmla="*/ 75082 w 1866447"/>
              <a:gd name="connsiteY1" fmla="*/ 0 h 450481"/>
              <a:gd name="connsiteX2" fmla="*/ 1791365 w 1866447"/>
              <a:gd name="connsiteY2" fmla="*/ 0 h 450481"/>
              <a:gd name="connsiteX3" fmla="*/ 1866447 w 1866447"/>
              <a:gd name="connsiteY3" fmla="*/ 75082 h 450481"/>
              <a:gd name="connsiteX4" fmla="*/ 1866447 w 1866447"/>
              <a:gd name="connsiteY4" fmla="*/ 375399 h 450481"/>
              <a:gd name="connsiteX5" fmla="*/ 1791365 w 1866447"/>
              <a:gd name="connsiteY5" fmla="*/ 450481 h 450481"/>
              <a:gd name="connsiteX6" fmla="*/ 75082 w 1866447"/>
              <a:gd name="connsiteY6" fmla="*/ 450481 h 450481"/>
              <a:gd name="connsiteX7" fmla="*/ 0 w 1866447"/>
              <a:gd name="connsiteY7" fmla="*/ 375399 h 450481"/>
              <a:gd name="connsiteX8" fmla="*/ 0 w 1866447"/>
              <a:gd name="connsiteY8" fmla="*/ 75082 h 45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447" h="450481">
                <a:moveTo>
                  <a:pt x="0" y="75082"/>
                </a:moveTo>
                <a:cubicBezTo>
                  <a:pt x="0" y="33615"/>
                  <a:pt x="33615" y="0"/>
                  <a:pt x="75082" y="0"/>
                </a:cubicBezTo>
                <a:lnTo>
                  <a:pt x="1791365" y="0"/>
                </a:lnTo>
                <a:cubicBezTo>
                  <a:pt x="1832832" y="0"/>
                  <a:pt x="1866447" y="33615"/>
                  <a:pt x="1866447" y="75082"/>
                </a:cubicBezTo>
                <a:lnTo>
                  <a:pt x="1866447" y="375399"/>
                </a:lnTo>
                <a:cubicBezTo>
                  <a:pt x="1866447" y="416866"/>
                  <a:pt x="1832832" y="450481"/>
                  <a:pt x="1791365" y="450481"/>
                </a:cubicBezTo>
                <a:lnTo>
                  <a:pt x="75082" y="450481"/>
                </a:lnTo>
                <a:cubicBezTo>
                  <a:pt x="33615" y="450481"/>
                  <a:pt x="0" y="416866"/>
                  <a:pt x="0" y="375399"/>
                </a:cubicBezTo>
                <a:lnTo>
                  <a:pt x="0" y="75082"/>
                </a:lnTo>
                <a:close/>
              </a:path>
            </a:pathLst>
          </a:custGeom>
          <a:gradFill rotWithShape="1">
            <a:gsLst>
              <a:gs pos="0">
                <a:srgbClr val="2D2D8A">
                  <a:shade val="80000"/>
                  <a:hueOff val="0"/>
                  <a:satOff val="-22547"/>
                  <a:lumOff val="22543"/>
                  <a:alphaOff val="0"/>
                  <a:shade val="51000"/>
                  <a:satMod val="130000"/>
                </a:srgbClr>
              </a:gs>
              <a:gs pos="80000">
                <a:srgbClr val="2D2D8A">
                  <a:shade val="80000"/>
                  <a:hueOff val="0"/>
                  <a:satOff val="-22547"/>
                  <a:lumOff val="22543"/>
                  <a:alphaOff val="0"/>
                  <a:shade val="93000"/>
                  <a:satMod val="130000"/>
                </a:srgbClr>
              </a:gs>
              <a:gs pos="100000">
                <a:srgbClr val="2D2D8A">
                  <a:shade val="80000"/>
                  <a:hueOff val="0"/>
                  <a:satOff val="-22547"/>
                  <a:lumOff val="22543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eaVert" lIns="113431" tIns="67711" rIns="113431" bIns="67711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kern="0" dirty="0">
                <a:solidFill>
                  <a:srgbClr val="FFFFFF"/>
                </a:solidFill>
                <a:latin typeface="HGS創英角ｺﾞｼｯｸUB" pitchFamily="50" charset="-128"/>
                <a:ea typeface="HGS創英角ｺﾞｼｯｸUB" pitchFamily="50" charset="-128"/>
              </a:rPr>
              <a:t>経緯</a:t>
            </a: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pic>
        <p:nvPicPr>
          <p:cNvPr id="32" name="図 31" descr="clearfile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0" t="24460" r="46729" b="27148"/>
          <a:stretch/>
        </p:blipFill>
        <p:spPr>
          <a:xfrm>
            <a:off x="7185248" y="3171839"/>
            <a:ext cx="2484276" cy="279481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47200" y="2684288"/>
            <a:ext cx="5869996" cy="12254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txBody>
          <a:bodyPr vert="horz" wrap="square" lIns="108000" tIns="0" rIns="0" bIns="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新宿駅周辺の企業、商業・集客施設事業者</a:t>
            </a:r>
            <a:endParaRPr lang="en-US" altLang="ja-JP" sz="18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商店街、大学、鉄道交通機関、ライフライン関係機関</a:t>
            </a:r>
            <a:endParaRPr lang="en-US" altLang="ja-JP" sz="18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警察、消防及び新宿区等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80225" y="2774608"/>
            <a:ext cx="1092377" cy="1044767"/>
          </a:xfrm>
          <a:prstGeom prst="ellipse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ja-JP" altLang="en-US" sz="1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構成</a:t>
            </a:r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7183125" y="2620266"/>
            <a:ext cx="2366365" cy="520702"/>
          </a:xfrm>
          <a:prstGeom prst="roundRect">
            <a:avLst>
              <a:gd name="adj" fmla="val 50000"/>
            </a:avLst>
          </a:prstGeom>
          <a:solidFill>
            <a:srgbClr val="E2CC1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シンボルマーク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85248" y="53861"/>
            <a:ext cx="2592288" cy="242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51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316260" y="1628800"/>
            <a:ext cx="4600736" cy="4752528"/>
            <a:chOff x="0" y="392440"/>
            <a:chExt cx="9289032" cy="1208025"/>
          </a:xfrm>
        </p:grpSpPr>
        <p:sp>
          <p:nvSpPr>
            <p:cNvPr id="40" name="正方形/長方形 39"/>
            <p:cNvSpPr/>
            <p:nvPr/>
          </p:nvSpPr>
          <p:spPr>
            <a:xfrm>
              <a:off x="0" y="392440"/>
              <a:ext cx="9289032" cy="1208025"/>
            </a:xfrm>
            <a:prstGeom prst="rect">
              <a:avLst/>
            </a:prstGeom>
            <a:ln w="5715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テキスト ボックス 40"/>
            <p:cNvSpPr txBox="1"/>
            <p:nvPr/>
          </p:nvSpPr>
          <p:spPr>
            <a:xfrm>
              <a:off x="0" y="392440"/>
              <a:ext cx="9289032" cy="1208025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932" tIns="541528" rIns="720932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kumimoji="1" lang="ja-JP" altLang="en-US" sz="1400" kern="1200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834736" y="1330592"/>
            <a:ext cx="1427544" cy="623747"/>
            <a:chOff x="300648" y="66521"/>
            <a:chExt cx="6502322" cy="767520"/>
          </a:xfrm>
        </p:grpSpPr>
        <p:sp>
          <p:nvSpPr>
            <p:cNvPr id="38" name="角丸四角形 37"/>
            <p:cNvSpPr/>
            <p:nvPr/>
          </p:nvSpPr>
          <p:spPr>
            <a:xfrm>
              <a:off x="300648" y="66521"/>
              <a:ext cx="6502322" cy="7675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角丸四角形 6"/>
            <p:cNvSpPr txBox="1"/>
            <p:nvPr/>
          </p:nvSpPr>
          <p:spPr>
            <a:xfrm>
              <a:off x="338115" y="103988"/>
              <a:ext cx="6427388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5772" tIns="0" rIns="245772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800" b="1" kern="12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自 助</a:t>
              </a:r>
              <a:endParaRPr kumimoji="1" lang="ja-JP" altLang="en-US" sz="2800" b="1" kern="12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48" name="フリーフォーム 47"/>
          <p:cNvSpPr/>
          <p:nvPr/>
        </p:nvSpPr>
        <p:spPr>
          <a:xfrm>
            <a:off x="5133020" y="1628800"/>
            <a:ext cx="4480048" cy="4752528"/>
          </a:xfrm>
          <a:custGeom>
            <a:avLst/>
            <a:gdLst>
              <a:gd name="connsiteX0" fmla="*/ 0 w 9289032"/>
              <a:gd name="connsiteY0" fmla="*/ 0 h 1455299"/>
              <a:gd name="connsiteX1" fmla="*/ 9289032 w 9289032"/>
              <a:gd name="connsiteY1" fmla="*/ 0 h 1455299"/>
              <a:gd name="connsiteX2" fmla="*/ 9289032 w 9289032"/>
              <a:gd name="connsiteY2" fmla="*/ 1455299 h 1455299"/>
              <a:gd name="connsiteX3" fmla="*/ 0 w 9289032"/>
              <a:gd name="connsiteY3" fmla="*/ 1455299 h 1455299"/>
              <a:gd name="connsiteX4" fmla="*/ 0 w 9289032"/>
              <a:gd name="connsiteY4" fmla="*/ 0 h 145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9032" h="1455299">
                <a:moveTo>
                  <a:pt x="0" y="0"/>
                </a:moveTo>
                <a:lnTo>
                  <a:pt x="9289032" y="0"/>
                </a:lnTo>
                <a:lnTo>
                  <a:pt x="9289032" y="1455299"/>
                </a:lnTo>
                <a:lnTo>
                  <a:pt x="0" y="1455299"/>
                </a:lnTo>
                <a:lnTo>
                  <a:pt x="0" y="0"/>
                </a:lnTo>
                <a:close/>
              </a:path>
            </a:pathLst>
          </a:custGeom>
          <a:ln w="57150"/>
        </p:spPr>
        <p:style>
          <a:lnRef idx="2">
            <a:schemeClr val="accent2">
              <a:hueOff val="-10081594"/>
              <a:satOff val="4384"/>
              <a:lumOff val="127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2000" tIns="396000" rIns="180000" bIns="72000" numCol="1" spcCol="1270" anchor="t" anchorCtr="0">
            <a:noAutofit/>
          </a:bodyPr>
          <a:lstStyle/>
          <a:p>
            <a:pPr marL="0" lvl="1" algn="just" defTabSz="533400">
              <a:spcBef>
                <a:spcPct val="0"/>
              </a:spcBef>
              <a:spcAft>
                <a:spcPct val="15000"/>
              </a:spcAft>
            </a:pPr>
            <a:endParaRPr lang="ja-JP" altLang="en-US" sz="12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6645188" y="1330592"/>
            <a:ext cx="1584176" cy="623747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081594"/>
              <a:satOff val="4384"/>
              <a:lumOff val="1275"/>
              <a:alphaOff val="0"/>
            </a:schemeClr>
          </a:fillRef>
          <a:effectRef idx="1">
            <a:schemeClr val="accent2">
              <a:hueOff val="-10081594"/>
              <a:satOff val="4384"/>
              <a:lumOff val="127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121" tIns="0" rIns="286121" bIns="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8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 助</a:t>
            </a:r>
          </a:p>
        </p:txBody>
      </p:sp>
      <p:sp>
        <p:nvSpPr>
          <p:cNvPr id="50" name="テキスト ボックス 4"/>
          <p:cNvSpPr txBox="1">
            <a:spLocks noChangeArrowheads="1"/>
          </p:cNvSpPr>
          <p:nvPr/>
        </p:nvSpPr>
        <p:spPr bwMode="auto">
          <a:xfrm>
            <a:off x="425453" y="2455355"/>
            <a:ext cx="1187914" cy="257433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622300">
              <a:spcBef>
                <a:spcPct val="0"/>
              </a:spcBef>
              <a:spcAft>
                <a:spcPct val="15000"/>
              </a:spcAft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来街者</a:t>
            </a:r>
          </a:p>
        </p:txBody>
      </p:sp>
      <p:sp>
        <p:nvSpPr>
          <p:cNvPr id="51" name="テキスト ボックス 4"/>
          <p:cNvSpPr txBox="1">
            <a:spLocks noChangeArrowheads="1"/>
          </p:cNvSpPr>
          <p:nvPr/>
        </p:nvSpPr>
        <p:spPr bwMode="auto">
          <a:xfrm>
            <a:off x="425453" y="3362225"/>
            <a:ext cx="1187914" cy="28666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622300">
              <a:spcBef>
                <a:spcPct val="0"/>
              </a:spcBef>
              <a:spcAft>
                <a:spcPct val="15000"/>
              </a:spcAft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事業者</a:t>
            </a:r>
          </a:p>
        </p:txBody>
      </p:sp>
      <p:sp>
        <p:nvSpPr>
          <p:cNvPr id="52" name="テキスト ボックス 4"/>
          <p:cNvSpPr txBox="1">
            <a:spLocks noChangeArrowheads="1"/>
          </p:cNvSpPr>
          <p:nvPr/>
        </p:nvSpPr>
        <p:spPr bwMode="auto">
          <a:xfrm>
            <a:off x="497342" y="2627899"/>
            <a:ext cx="4183523" cy="7532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大規模災害時に、</a:t>
            </a:r>
            <a:r>
              <a:rPr lang="ja-JP" altLang="en-US" sz="14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むやみに移動せず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、その場や避難場所（オープンスペース）に留まること</a:t>
            </a:r>
          </a:p>
        </p:txBody>
      </p:sp>
      <p:sp>
        <p:nvSpPr>
          <p:cNvPr id="55" name="テキスト ボックス 4"/>
          <p:cNvSpPr txBox="1">
            <a:spLocks noChangeArrowheads="1"/>
          </p:cNvSpPr>
          <p:nvPr/>
        </p:nvSpPr>
        <p:spPr bwMode="auto">
          <a:xfrm>
            <a:off x="531245" y="1834640"/>
            <a:ext cx="4183523" cy="7532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東京都帰宅困難者対策条例に沿った行動の周知</a:t>
            </a:r>
            <a:endParaRPr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4"/>
          <p:cNvSpPr txBox="1">
            <a:spLocks noChangeArrowheads="1"/>
          </p:cNvSpPr>
          <p:nvPr/>
        </p:nvSpPr>
        <p:spPr bwMode="auto">
          <a:xfrm>
            <a:off x="463438" y="3535825"/>
            <a:ext cx="4251330" cy="7532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従業員の一斉帰宅の抑制、施設利用者の保護、水・食料等の備蓄物資の準備、連絡手段の確保</a:t>
            </a:r>
          </a:p>
        </p:txBody>
      </p:sp>
      <p:sp>
        <p:nvSpPr>
          <p:cNvPr id="61" name="テキスト ボックス 4"/>
          <p:cNvSpPr txBox="1">
            <a:spLocks noChangeArrowheads="1"/>
          </p:cNvSpPr>
          <p:nvPr/>
        </p:nvSpPr>
        <p:spPr bwMode="auto">
          <a:xfrm>
            <a:off x="5411706" y="1941476"/>
            <a:ext cx="4183523" cy="5519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新宿駅周辺地域における取組への参加</a:t>
            </a:r>
            <a:endParaRPr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2" name="Picture 2" descr="V:\02課専用\240101危機管理係\◆駅周辺・区役所防災\●駅周辺防災対策協議会\29年度\03 東口地域部会\20171116-2_実動訓練\写真（甲斐撮影）\ならでは防災\サイネージ\ユニカ\ユニカ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438" y="4517791"/>
            <a:ext cx="2149302" cy="1612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V:\02課専用\240101危機管理係\◆駅周辺・区役所防災\●駅周辺防災対策協議会\29年度\03 東口地域部会\20171116-2_実動訓練\写真（甲斐撮影）\ならでは防災\ポスター\東京メトロ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34"/>
          <a:stretch/>
        </p:blipFill>
        <p:spPr bwMode="auto">
          <a:xfrm>
            <a:off x="2936586" y="4515694"/>
            <a:ext cx="1791254" cy="16147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タイトル 1"/>
          <p:cNvSpPr txBox="1">
            <a:spLocks/>
          </p:cNvSpPr>
          <p:nvPr/>
        </p:nvSpPr>
        <p:spPr>
          <a:xfrm>
            <a:off x="316260" y="394867"/>
            <a:ext cx="8915400" cy="644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</a:lstStyle>
          <a:p>
            <a:r>
              <a:rPr lang="ja-JP" altLang="en-US" sz="3600" dirty="0"/>
              <a:t>新宿駅周辺防災対策協議会②</a:t>
            </a:r>
          </a:p>
        </p:txBody>
      </p:sp>
      <p:sp>
        <p:nvSpPr>
          <p:cNvPr id="68" name="テキスト ボックス 4"/>
          <p:cNvSpPr txBox="1">
            <a:spLocks noChangeArrowheads="1"/>
          </p:cNvSpPr>
          <p:nvPr/>
        </p:nvSpPr>
        <p:spPr bwMode="auto">
          <a:xfrm>
            <a:off x="5281282" y="2470244"/>
            <a:ext cx="1485510" cy="368717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622300">
              <a:spcBef>
                <a:spcPct val="0"/>
              </a:spcBef>
              <a:spcAft>
                <a:spcPct val="15000"/>
              </a:spcAft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地震防災訓練</a:t>
            </a:r>
          </a:p>
        </p:txBody>
      </p:sp>
      <p:sp>
        <p:nvSpPr>
          <p:cNvPr id="69" name="テキスト ボックス 4"/>
          <p:cNvSpPr txBox="1">
            <a:spLocks noChangeArrowheads="1"/>
          </p:cNvSpPr>
          <p:nvPr/>
        </p:nvSpPr>
        <p:spPr bwMode="auto">
          <a:xfrm>
            <a:off x="5249078" y="2838961"/>
            <a:ext cx="4183523" cy="4228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帰宅困難者一時滞在施設の開設・運営訓練</a:t>
            </a:r>
          </a:p>
        </p:txBody>
      </p:sp>
      <p:pic>
        <p:nvPicPr>
          <p:cNvPr id="70" name="図 6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50745" r="1" b="24934"/>
          <a:stretch/>
        </p:blipFill>
        <p:spPr bwMode="auto">
          <a:xfrm>
            <a:off x="5281282" y="3261842"/>
            <a:ext cx="1967467" cy="1422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図 7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3" r="50506"/>
          <a:stretch/>
        </p:blipFill>
        <p:spPr bwMode="auto">
          <a:xfrm>
            <a:off x="7461243" y="3230710"/>
            <a:ext cx="2031422" cy="1453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テキスト ボックス 4"/>
          <p:cNvSpPr txBox="1">
            <a:spLocks noChangeArrowheads="1"/>
          </p:cNvSpPr>
          <p:nvPr/>
        </p:nvSpPr>
        <p:spPr bwMode="auto">
          <a:xfrm>
            <a:off x="5281300" y="4797850"/>
            <a:ext cx="1485492" cy="30903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622300">
              <a:spcBef>
                <a:spcPct val="0"/>
              </a:spcBef>
              <a:spcAft>
                <a:spcPct val="15000"/>
              </a:spcAft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講習会</a:t>
            </a:r>
          </a:p>
        </p:txBody>
      </p:sp>
      <p:sp>
        <p:nvSpPr>
          <p:cNvPr id="73" name="テキスト ボックス 4"/>
          <p:cNvSpPr txBox="1">
            <a:spLocks noChangeArrowheads="1"/>
          </p:cNvSpPr>
          <p:nvPr/>
        </p:nvSpPr>
        <p:spPr bwMode="auto">
          <a:xfrm>
            <a:off x="5290700" y="5112269"/>
            <a:ext cx="4183523" cy="4228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自衛消防、応急救護等の知識・技術向上のための講習</a:t>
            </a:r>
          </a:p>
        </p:txBody>
      </p:sp>
      <p:sp>
        <p:nvSpPr>
          <p:cNvPr id="75" name="テキスト ボックス 4"/>
          <p:cNvSpPr txBox="1">
            <a:spLocks noChangeArrowheads="1"/>
          </p:cNvSpPr>
          <p:nvPr/>
        </p:nvSpPr>
        <p:spPr bwMode="auto">
          <a:xfrm>
            <a:off x="5290700" y="5542245"/>
            <a:ext cx="1485492" cy="30903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622300">
              <a:spcBef>
                <a:spcPct val="0"/>
              </a:spcBef>
              <a:spcAft>
                <a:spcPct val="15000"/>
              </a:spcAft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セミナー</a:t>
            </a:r>
          </a:p>
        </p:txBody>
      </p:sp>
      <p:sp>
        <p:nvSpPr>
          <p:cNvPr id="76" name="テキスト ボックス 4"/>
          <p:cNvSpPr txBox="1">
            <a:spLocks noChangeArrowheads="1"/>
          </p:cNvSpPr>
          <p:nvPr/>
        </p:nvSpPr>
        <p:spPr bwMode="auto">
          <a:xfrm>
            <a:off x="5290700" y="5851277"/>
            <a:ext cx="4183523" cy="4228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外部講師を招いた最新の防災施策等の講義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185248" y="53861"/>
            <a:ext cx="2592288" cy="242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068486"/>
      </p:ext>
    </p:extLst>
  </p:cSld>
  <p:clrMapOvr>
    <a:masterClrMapping/>
  </p:clrMapOvr>
</p:sld>
</file>

<file path=ppt/theme/theme1.xml><?xml version="1.0" encoding="utf-8"?>
<a:theme xmlns:a="http://schemas.openxmlformats.org/drawingml/2006/main" name="★パワポテンプレート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★パワポテンプレート</Template>
  <TotalTime>3499</TotalTime>
  <Words>780</Words>
  <Application>Microsoft Office PowerPoint</Application>
  <PresentationFormat>A4 210 x 297 mm</PresentationFormat>
  <Paragraphs>130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7" baseType="lpstr">
      <vt:lpstr>HGPｺﾞｼｯｸE</vt:lpstr>
      <vt:lpstr>HGPｺﾞｼｯｸM</vt:lpstr>
      <vt:lpstr>HGP創英角ｺﾞｼｯｸUB</vt:lpstr>
      <vt:lpstr>HGSｺﾞｼｯｸM</vt:lpstr>
      <vt:lpstr>HGS創英角ｺﾞｼｯｸUB</vt:lpstr>
      <vt:lpstr>HGｺﾞｼｯｸE</vt:lpstr>
      <vt:lpstr>HGｺﾞｼｯｸM</vt:lpstr>
      <vt:lpstr>HG明朝B</vt:lpstr>
      <vt:lpstr>Meiryo UI</vt:lpstr>
      <vt:lpstr>ＭＳ Ｐゴシック</vt:lpstr>
      <vt:lpstr>新細明體</vt:lpstr>
      <vt:lpstr>游ゴシック</vt:lpstr>
      <vt:lpstr>Arial</vt:lpstr>
      <vt:lpstr>Calibri</vt:lpstr>
      <vt:lpstr>Georgia</vt:lpstr>
      <vt:lpstr>Times New Roman</vt:lpstr>
      <vt:lpstr>Trebuchet MS</vt:lpstr>
      <vt:lpstr>Wingdings</vt:lpstr>
      <vt:lpstr>★パワポテンプレート</vt:lpstr>
      <vt:lpstr>PowerPoint プレゼンテーション</vt:lpstr>
      <vt:lpstr>新宿区の位置</vt:lpstr>
      <vt:lpstr>新宿区の特徴</vt:lpstr>
      <vt:lpstr>首都直下地震の発生確率</vt:lpstr>
      <vt:lpstr>首都直下地震の被害想定 ①  – 新宿区 -</vt:lpstr>
      <vt:lpstr>首都直下地震の被害想定 ②  – 新宿区 -</vt:lpstr>
      <vt:lpstr>新宿駅周辺防災対策協議会①</vt:lpstr>
      <vt:lpstr>PowerPoint プレゼンテーション</vt:lpstr>
    </vt:vector>
  </TitlesOfParts>
  <Company>新宿区役所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　絹子</dc:creator>
  <cp:lastModifiedBy>Administrator</cp:lastModifiedBy>
  <cp:revision>288</cp:revision>
  <cp:lastPrinted>2021-10-26T04:32:14Z</cp:lastPrinted>
  <dcterms:created xsi:type="dcterms:W3CDTF">2017-08-07T05:41:39Z</dcterms:created>
  <dcterms:modified xsi:type="dcterms:W3CDTF">2021-10-29T02:45:47Z</dcterms:modified>
</cp:coreProperties>
</file>